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11"/>
  </p:notesMasterIdLst>
  <p:handoutMasterIdLst>
    <p:handoutMasterId r:id="rId12"/>
  </p:handoutMasterIdLst>
  <p:sldIdLst>
    <p:sldId id="257" r:id="rId2"/>
    <p:sldId id="289" r:id="rId3"/>
    <p:sldId id="290" r:id="rId4"/>
    <p:sldId id="282" r:id="rId5"/>
    <p:sldId id="283" r:id="rId6"/>
    <p:sldId id="287" r:id="rId7"/>
    <p:sldId id="284" r:id="rId8"/>
    <p:sldId id="273" r:id="rId9"/>
    <p:sldId id="266" r:id="rId10"/>
  </p:sldIdLst>
  <p:sldSz cx="12192000" cy="6858000"/>
  <p:notesSz cx="6811963" cy="9942513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2" userDrawn="1">
          <p15:clr>
            <a:srgbClr val="A4A3A4"/>
          </p15:clr>
        </p15:guide>
        <p15:guide id="2" pos="2146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晓草" initials="晓草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D31"/>
    <a:srgbClr val="5B9BD5"/>
    <a:srgbClr val="DEEBF7"/>
    <a:srgbClr val="AB9B8B"/>
    <a:srgbClr val="C4BD97"/>
    <a:srgbClr val="AA9B8D"/>
    <a:srgbClr val="AA9A8B"/>
    <a:srgbClr val="969696"/>
    <a:srgbClr val="D9D9D9"/>
    <a:srgbClr val="D34B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03447BB-5D67-496B-8E87-E561075AD55C}" styleName="深色样式 1 - 强调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AF606853-7671-496A-8E4F-DF71F8EC918B}" styleName="深色样式 1 - 强调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深色样式 1 - 强调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 autoAdjust="0"/>
    <p:restoredTop sz="88016" autoAdjust="0"/>
  </p:normalViewPr>
  <p:slideViewPr>
    <p:cSldViewPr>
      <p:cViewPr varScale="1">
        <p:scale>
          <a:sx n="115" d="100"/>
          <a:sy n="115" d="100"/>
        </p:scale>
        <p:origin x="1320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836" y="-96"/>
      </p:cViewPr>
      <p:guideLst>
        <p:guide orient="horz" pos="3132"/>
        <p:guide pos="214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8536" y="0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410CB-A0CA-499B-8668-C1F41764710B}" type="datetimeFigureOut">
              <a:rPr lang="zh-CN" altLang="en-US" smtClean="0"/>
              <a:pPr/>
              <a:t>2022/2/21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3662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8536" y="9443662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0E236C-0923-48C1-8299-014D8B2B9DA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6625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8536" y="0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宋体" charset="-122"/>
              </a:defRPr>
            </a:lvl1pPr>
          </a:lstStyle>
          <a:p>
            <a:pPr>
              <a:defRPr/>
            </a:pPr>
            <a:fld id="{18D47AB0-06DA-4BEA-95F6-AB5EA429E645}" type="datetimeFigureOut">
              <a:rPr lang="zh-CN" altLang="en-US"/>
              <a:pPr>
                <a:defRPr/>
              </a:pPr>
              <a:t>2022/2/21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3663" y="746125"/>
            <a:ext cx="662463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1197" y="4722694"/>
            <a:ext cx="5449570" cy="4474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8536" y="9443662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宋体" charset="-122"/>
              </a:defRPr>
            </a:lvl1pPr>
          </a:lstStyle>
          <a:p>
            <a:pPr>
              <a:defRPr/>
            </a:pPr>
            <a:fld id="{C624A7E2-9768-4B4D-A4F1-4C4DFF5B319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4685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944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098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950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933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972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298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1564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572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211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4533" y="0"/>
            <a:ext cx="12196088" cy="6852988"/>
          </a:xfrm>
          <a:prstGeom prst="rect">
            <a:avLst/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48328" y="320496"/>
            <a:ext cx="2806063" cy="486383"/>
          </a:xfrm>
          <a:prstGeom prst="rect">
            <a:avLst/>
          </a:prstGeom>
          <a:noFill/>
          <a:ln w="1905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33" y="1817953"/>
            <a:ext cx="12196533" cy="224128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817953"/>
            <a:ext cx="9144000" cy="2241286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88276" y="4288414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451918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228825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656383"/>
            <a:ext cx="10515600" cy="285273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665117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14" y="4522537"/>
            <a:ext cx="9934337" cy="79877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48328" y="320496"/>
            <a:ext cx="2806063" cy="486383"/>
          </a:xfrm>
          <a:prstGeom prst="rect">
            <a:avLst/>
          </a:prstGeom>
          <a:noFill/>
          <a:ln w="1905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011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72102" y="1268760"/>
            <a:ext cx="5515024" cy="53285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10878" y="1268760"/>
            <a:ext cx="5515024" cy="53285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621566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95318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1847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完全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0717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4533" y="0"/>
            <a:ext cx="12196088" cy="6852988"/>
          </a:xfrm>
          <a:prstGeom prst="rect">
            <a:avLst/>
          </a:prstGeom>
          <a:pattFill prst="ltUp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48328" y="320496"/>
            <a:ext cx="2806063" cy="486383"/>
          </a:xfrm>
          <a:prstGeom prst="rect">
            <a:avLst/>
          </a:prstGeom>
          <a:noFill/>
          <a:ln w="1905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33" y="1817953"/>
            <a:ext cx="699933" cy="224128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76871"/>
            <a:ext cx="9144000" cy="1782367"/>
          </a:xfrm>
        </p:spPr>
        <p:txBody>
          <a:bodyPr anchor="ctr">
            <a:noAutofit/>
          </a:bodyPr>
          <a:lstStyle>
            <a:lvl1pPr algn="l">
              <a:defRPr sz="8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45024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4055469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jpe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63352" y="460623"/>
            <a:ext cx="10515600" cy="5435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56566" y="1196752"/>
            <a:ext cx="11672081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28448" y="131991"/>
            <a:ext cx="1895956" cy="328632"/>
          </a:xfrm>
          <a:prstGeom prst="rect">
            <a:avLst/>
          </a:prstGeom>
          <a:noFill/>
          <a:ln w="1905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14" y="252779"/>
            <a:ext cx="9934337" cy="7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279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5" r:id="rId5"/>
    <p:sldLayoutId id="2147483756" r:id="rId6"/>
    <p:sldLayoutId id="2147483761" r:id="rId7"/>
    <p:sldLayoutId id="2147483763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yuque.antfin-inc.com/pvg1xh/ogss00/kbg3a3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uque.antfin-inc.com/pvg1xh/ogss00/gb4cyc" TargetMode="External"/><Relationship Id="rId4" Type="http://schemas.openxmlformats.org/officeDocument/2006/relationships/hyperlink" Target="https://yuque.antfin-inc.com/pvg1xh/ogss00/try0r7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FY22-S2 </a:t>
            </a:r>
            <a:r>
              <a:rPr lang="zh-CN" altLang="en-US" dirty="0"/>
              <a:t>述职报告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88276" y="4288414"/>
            <a:ext cx="9144000" cy="436730"/>
          </a:xfrm>
        </p:spPr>
        <p:txBody>
          <a:bodyPr/>
          <a:lstStyle/>
          <a:p>
            <a:r>
              <a:rPr lang="zh-CN" altLang="en-US" dirty="0"/>
              <a:t>智能互联 如明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04875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3352" y="460623"/>
            <a:ext cx="10515600" cy="543594"/>
          </a:xfrm>
        </p:spPr>
        <p:txBody>
          <a:bodyPr/>
          <a:lstStyle/>
          <a:p>
            <a:r>
              <a:rPr lang="zh-CN" altLang="en-US" dirty="0"/>
              <a:t>工作内容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7D064A8-5732-5B4D-B956-CF1C2AB9D0BB}"/>
              </a:ext>
            </a:extLst>
          </p:cNvPr>
          <p:cNvSpPr txBox="1"/>
          <p:nvPr/>
        </p:nvSpPr>
        <p:spPr>
          <a:xfrm>
            <a:off x="1670469" y="1485064"/>
            <a:ext cx="1895071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诺亚</a:t>
            </a:r>
            <a:endParaRPr lang="en-US" altLang="zh-CN" sz="2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最近使用与我的应用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百科数据联调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实现卡片轮播组件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学生模式应用列表实现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0303D0D-233D-CD4B-889A-740C7C69E57C}"/>
              </a:ext>
            </a:extLst>
          </p:cNvPr>
          <p:cNvGrpSpPr/>
          <p:nvPr/>
        </p:nvGrpSpPr>
        <p:grpSpPr>
          <a:xfrm flipV="1">
            <a:off x="3256970" y="3730680"/>
            <a:ext cx="1966888" cy="951313"/>
            <a:chOff x="6132651" y="3742005"/>
            <a:chExt cx="1882345" cy="910422"/>
          </a:xfrm>
          <a:solidFill>
            <a:srgbClr val="4C4B50"/>
          </a:solidFill>
        </p:grpSpPr>
        <p:sp>
          <p:nvSpPr>
            <p:cNvPr id="25" name="任意多边形 36">
              <a:extLst>
                <a:ext uri="{FF2B5EF4-FFF2-40B4-BE49-F238E27FC236}">
                  <a16:creationId xmlns:a16="http://schemas.microsoft.com/office/drawing/2014/main" id="{C7767316-6D59-EC40-BA54-34555BE73C8B}"/>
                </a:ext>
              </a:extLst>
            </p:cNvPr>
            <p:cNvSpPr/>
            <p:nvPr/>
          </p:nvSpPr>
          <p:spPr>
            <a:xfrm>
              <a:off x="6132651" y="3742006"/>
              <a:ext cx="932447" cy="907366"/>
            </a:xfrm>
            <a:custGeom>
              <a:avLst/>
              <a:gdLst>
                <a:gd name="connsiteX0" fmla="*/ 828733 w 932447"/>
                <a:gd name="connsiteY0" fmla="*/ 0 h 907366"/>
                <a:gd name="connsiteX1" fmla="*/ 913595 w 932447"/>
                <a:gd name="connsiteY1" fmla="*/ 4830 h 907366"/>
                <a:gd name="connsiteX2" fmla="*/ 932447 w 932447"/>
                <a:gd name="connsiteY2" fmla="*/ 8073 h 907366"/>
                <a:gd name="connsiteX3" fmla="*/ 868889 w 932447"/>
                <a:gd name="connsiteY3" fmla="*/ 19006 h 907366"/>
                <a:gd name="connsiteX4" fmla="*/ 219131 w 932447"/>
                <a:gd name="connsiteY4" fmla="*/ 769903 h 907366"/>
                <a:gd name="connsiteX5" fmla="*/ 208370 w 932447"/>
                <a:gd name="connsiteY5" fmla="*/ 907366 h 907366"/>
                <a:gd name="connsiteX6" fmla="*/ 0 w 932447"/>
                <a:gd name="connsiteY6" fmla="*/ 907366 h 907366"/>
                <a:gd name="connsiteX7" fmla="*/ 3024 w 932447"/>
                <a:gd name="connsiteY7" fmla="*/ 839853 h 907366"/>
                <a:gd name="connsiteX8" fmla="*/ 828733 w 932447"/>
                <a:gd name="connsiteY8" fmla="*/ 0 h 90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447" h="907366">
                  <a:moveTo>
                    <a:pt x="828733" y="0"/>
                  </a:moveTo>
                  <a:cubicBezTo>
                    <a:pt x="857383" y="0"/>
                    <a:pt x="885693" y="1636"/>
                    <a:pt x="913595" y="4830"/>
                  </a:cubicBezTo>
                  <a:lnTo>
                    <a:pt x="932447" y="8073"/>
                  </a:lnTo>
                  <a:lnTo>
                    <a:pt x="868889" y="19006"/>
                  </a:lnTo>
                  <a:cubicBezTo>
                    <a:pt x="537951" y="95334"/>
                    <a:pt x="278758" y="393657"/>
                    <a:pt x="219131" y="769903"/>
                  </a:cubicBezTo>
                  <a:lnTo>
                    <a:pt x="208370" y="907366"/>
                  </a:lnTo>
                  <a:lnTo>
                    <a:pt x="0" y="907366"/>
                  </a:lnTo>
                  <a:lnTo>
                    <a:pt x="3024" y="839853"/>
                  </a:lnTo>
                  <a:cubicBezTo>
                    <a:pt x="45528" y="368120"/>
                    <a:pt x="398990" y="0"/>
                    <a:pt x="82873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37">
              <a:extLst>
                <a:ext uri="{FF2B5EF4-FFF2-40B4-BE49-F238E27FC236}">
                  <a16:creationId xmlns:a16="http://schemas.microsoft.com/office/drawing/2014/main" id="{487DC9A1-694B-494F-83A8-BC68AB1309A2}"/>
                </a:ext>
              </a:extLst>
            </p:cNvPr>
            <p:cNvSpPr/>
            <p:nvPr/>
          </p:nvSpPr>
          <p:spPr>
            <a:xfrm flipV="1">
              <a:off x="6990561" y="3742005"/>
              <a:ext cx="1024435" cy="910422"/>
            </a:xfrm>
            <a:custGeom>
              <a:avLst/>
              <a:gdLst>
                <a:gd name="connsiteX0" fmla="*/ 103714 w 1024435"/>
                <a:gd name="connsiteY0" fmla="*/ 910422 h 910422"/>
                <a:gd name="connsiteX1" fmla="*/ 842907 w 1024435"/>
                <a:gd name="connsiteY1" fmla="*/ 400808 h 910422"/>
                <a:gd name="connsiteX2" fmla="*/ 888121 w 1024435"/>
                <a:gd name="connsiteY2" fmla="*/ 273707 h 910422"/>
                <a:gd name="connsiteX3" fmla="*/ 1024435 w 1024435"/>
                <a:gd name="connsiteY3" fmla="*/ 273707 h 910422"/>
                <a:gd name="connsiteX4" fmla="*/ 785622 w 1024435"/>
                <a:gd name="connsiteY4" fmla="*/ 0 h 910422"/>
                <a:gd name="connsiteX5" fmla="*/ 544424 w 1024435"/>
                <a:gd name="connsiteY5" fmla="*/ 273707 h 910422"/>
                <a:gd name="connsiteX6" fmla="*/ 682762 w 1024435"/>
                <a:gd name="connsiteY6" fmla="*/ 273707 h 910422"/>
                <a:gd name="connsiteX7" fmla="*/ 681851 w 1024435"/>
                <a:gd name="connsiteY7" fmla="*/ 277677 h 910422"/>
                <a:gd name="connsiteX8" fmla="*/ 63558 w 1024435"/>
                <a:gd name="connsiteY8" fmla="*/ 891416 h 910422"/>
                <a:gd name="connsiteX9" fmla="*/ 0 w 1024435"/>
                <a:gd name="connsiteY9" fmla="*/ 902349 h 910422"/>
                <a:gd name="connsiteX10" fmla="*/ 18852 w 1024435"/>
                <a:gd name="connsiteY10" fmla="*/ 905592 h 910422"/>
                <a:gd name="connsiteX11" fmla="*/ 103714 w 1024435"/>
                <a:gd name="connsiteY11" fmla="*/ 910422 h 91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4435" h="910422">
                  <a:moveTo>
                    <a:pt x="103714" y="910422"/>
                  </a:moveTo>
                  <a:cubicBezTo>
                    <a:pt x="426021" y="910422"/>
                    <a:pt x="705420" y="703354"/>
                    <a:pt x="842907" y="400808"/>
                  </a:cubicBezTo>
                  <a:lnTo>
                    <a:pt x="888121" y="273707"/>
                  </a:lnTo>
                  <a:lnTo>
                    <a:pt x="1024435" y="273707"/>
                  </a:lnTo>
                  <a:lnTo>
                    <a:pt x="785622" y="0"/>
                  </a:lnTo>
                  <a:lnTo>
                    <a:pt x="544424" y="273707"/>
                  </a:lnTo>
                  <a:lnTo>
                    <a:pt x="682762" y="273707"/>
                  </a:lnTo>
                  <a:lnTo>
                    <a:pt x="681851" y="277677"/>
                  </a:lnTo>
                  <a:cubicBezTo>
                    <a:pt x="587770" y="587877"/>
                    <a:pt x="353129" y="824629"/>
                    <a:pt x="63558" y="891416"/>
                  </a:cubicBezTo>
                  <a:lnTo>
                    <a:pt x="0" y="902349"/>
                  </a:lnTo>
                  <a:lnTo>
                    <a:pt x="18852" y="905592"/>
                  </a:lnTo>
                  <a:cubicBezTo>
                    <a:pt x="46754" y="908786"/>
                    <a:pt x="75064" y="910422"/>
                    <a:pt x="103714" y="91042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A945AC5-98B6-6A49-8CB8-A8799307023A}"/>
              </a:ext>
            </a:extLst>
          </p:cNvPr>
          <p:cNvGrpSpPr/>
          <p:nvPr/>
        </p:nvGrpSpPr>
        <p:grpSpPr>
          <a:xfrm>
            <a:off x="4870261" y="2779368"/>
            <a:ext cx="1966888" cy="951313"/>
            <a:chOff x="6132651" y="3742005"/>
            <a:chExt cx="1882345" cy="910422"/>
          </a:xfrm>
          <a:solidFill>
            <a:schemeClr val="accent2"/>
          </a:solidFill>
        </p:grpSpPr>
        <p:sp>
          <p:nvSpPr>
            <p:cNvPr id="28" name="任意多边形 39">
              <a:extLst>
                <a:ext uri="{FF2B5EF4-FFF2-40B4-BE49-F238E27FC236}">
                  <a16:creationId xmlns:a16="http://schemas.microsoft.com/office/drawing/2014/main" id="{E2D2669F-4758-CB44-93E0-C5513A7A3ADA}"/>
                </a:ext>
              </a:extLst>
            </p:cNvPr>
            <p:cNvSpPr/>
            <p:nvPr/>
          </p:nvSpPr>
          <p:spPr>
            <a:xfrm>
              <a:off x="6132651" y="3742006"/>
              <a:ext cx="932447" cy="907366"/>
            </a:xfrm>
            <a:custGeom>
              <a:avLst/>
              <a:gdLst>
                <a:gd name="connsiteX0" fmla="*/ 828733 w 932447"/>
                <a:gd name="connsiteY0" fmla="*/ 0 h 907366"/>
                <a:gd name="connsiteX1" fmla="*/ 913595 w 932447"/>
                <a:gd name="connsiteY1" fmla="*/ 4830 h 907366"/>
                <a:gd name="connsiteX2" fmla="*/ 932447 w 932447"/>
                <a:gd name="connsiteY2" fmla="*/ 8073 h 907366"/>
                <a:gd name="connsiteX3" fmla="*/ 868889 w 932447"/>
                <a:gd name="connsiteY3" fmla="*/ 19006 h 907366"/>
                <a:gd name="connsiteX4" fmla="*/ 219131 w 932447"/>
                <a:gd name="connsiteY4" fmla="*/ 769903 h 907366"/>
                <a:gd name="connsiteX5" fmla="*/ 208370 w 932447"/>
                <a:gd name="connsiteY5" fmla="*/ 907366 h 907366"/>
                <a:gd name="connsiteX6" fmla="*/ 0 w 932447"/>
                <a:gd name="connsiteY6" fmla="*/ 907366 h 907366"/>
                <a:gd name="connsiteX7" fmla="*/ 3024 w 932447"/>
                <a:gd name="connsiteY7" fmla="*/ 839853 h 907366"/>
                <a:gd name="connsiteX8" fmla="*/ 828733 w 932447"/>
                <a:gd name="connsiteY8" fmla="*/ 0 h 90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447" h="907366">
                  <a:moveTo>
                    <a:pt x="828733" y="0"/>
                  </a:moveTo>
                  <a:cubicBezTo>
                    <a:pt x="857383" y="0"/>
                    <a:pt x="885693" y="1636"/>
                    <a:pt x="913595" y="4830"/>
                  </a:cubicBezTo>
                  <a:lnTo>
                    <a:pt x="932447" y="8073"/>
                  </a:lnTo>
                  <a:lnTo>
                    <a:pt x="868889" y="19006"/>
                  </a:lnTo>
                  <a:cubicBezTo>
                    <a:pt x="537951" y="95334"/>
                    <a:pt x="278758" y="393657"/>
                    <a:pt x="219131" y="769903"/>
                  </a:cubicBezTo>
                  <a:lnTo>
                    <a:pt x="208370" y="907366"/>
                  </a:lnTo>
                  <a:lnTo>
                    <a:pt x="0" y="907366"/>
                  </a:lnTo>
                  <a:lnTo>
                    <a:pt x="3024" y="839853"/>
                  </a:lnTo>
                  <a:cubicBezTo>
                    <a:pt x="45528" y="368120"/>
                    <a:pt x="398990" y="0"/>
                    <a:pt x="82873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40">
              <a:extLst>
                <a:ext uri="{FF2B5EF4-FFF2-40B4-BE49-F238E27FC236}">
                  <a16:creationId xmlns:a16="http://schemas.microsoft.com/office/drawing/2014/main" id="{31D99107-D051-A64D-8E4A-C4793933F886}"/>
                </a:ext>
              </a:extLst>
            </p:cNvPr>
            <p:cNvSpPr/>
            <p:nvPr/>
          </p:nvSpPr>
          <p:spPr>
            <a:xfrm flipV="1">
              <a:off x="6990561" y="3742005"/>
              <a:ext cx="1024435" cy="910422"/>
            </a:xfrm>
            <a:custGeom>
              <a:avLst/>
              <a:gdLst>
                <a:gd name="connsiteX0" fmla="*/ 103714 w 1024435"/>
                <a:gd name="connsiteY0" fmla="*/ 910422 h 910422"/>
                <a:gd name="connsiteX1" fmla="*/ 842907 w 1024435"/>
                <a:gd name="connsiteY1" fmla="*/ 400808 h 910422"/>
                <a:gd name="connsiteX2" fmla="*/ 888121 w 1024435"/>
                <a:gd name="connsiteY2" fmla="*/ 273707 h 910422"/>
                <a:gd name="connsiteX3" fmla="*/ 1024435 w 1024435"/>
                <a:gd name="connsiteY3" fmla="*/ 273707 h 910422"/>
                <a:gd name="connsiteX4" fmla="*/ 785622 w 1024435"/>
                <a:gd name="connsiteY4" fmla="*/ 0 h 910422"/>
                <a:gd name="connsiteX5" fmla="*/ 544424 w 1024435"/>
                <a:gd name="connsiteY5" fmla="*/ 273707 h 910422"/>
                <a:gd name="connsiteX6" fmla="*/ 682762 w 1024435"/>
                <a:gd name="connsiteY6" fmla="*/ 273707 h 910422"/>
                <a:gd name="connsiteX7" fmla="*/ 681851 w 1024435"/>
                <a:gd name="connsiteY7" fmla="*/ 277677 h 910422"/>
                <a:gd name="connsiteX8" fmla="*/ 63558 w 1024435"/>
                <a:gd name="connsiteY8" fmla="*/ 891416 h 910422"/>
                <a:gd name="connsiteX9" fmla="*/ 0 w 1024435"/>
                <a:gd name="connsiteY9" fmla="*/ 902349 h 910422"/>
                <a:gd name="connsiteX10" fmla="*/ 18852 w 1024435"/>
                <a:gd name="connsiteY10" fmla="*/ 905592 h 910422"/>
                <a:gd name="connsiteX11" fmla="*/ 103714 w 1024435"/>
                <a:gd name="connsiteY11" fmla="*/ 910422 h 91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4435" h="910422">
                  <a:moveTo>
                    <a:pt x="103714" y="910422"/>
                  </a:moveTo>
                  <a:cubicBezTo>
                    <a:pt x="426021" y="910422"/>
                    <a:pt x="705420" y="703354"/>
                    <a:pt x="842907" y="400808"/>
                  </a:cubicBezTo>
                  <a:lnTo>
                    <a:pt x="888121" y="273707"/>
                  </a:lnTo>
                  <a:lnTo>
                    <a:pt x="1024435" y="273707"/>
                  </a:lnTo>
                  <a:lnTo>
                    <a:pt x="785622" y="0"/>
                  </a:lnTo>
                  <a:lnTo>
                    <a:pt x="544424" y="273707"/>
                  </a:lnTo>
                  <a:lnTo>
                    <a:pt x="682762" y="273707"/>
                  </a:lnTo>
                  <a:lnTo>
                    <a:pt x="681851" y="277677"/>
                  </a:lnTo>
                  <a:cubicBezTo>
                    <a:pt x="587770" y="587877"/>
                    <a:pt x="353129" y="824629"/>
                    <a:pt x="63558" y="891416"/>
                  </a:cubicBezTo>
                  <a:lnTo>
                    <a:pt x="0" y="902349"/>
                  </a:lnTo>
                  <a:lnTo>
                    <a:pt x="18852" y="905592"/>
                  </a:lnTo>
                  <a:cubicBezTo>
                    <a:pt x="46754" y="908786"/>
                    <a:pt x="75064" y="910422"/>
                    <a:pt x="103714" y="91042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A4A94DCF-0F83-054E-8415-207990B2DBFA}"/>
              </a:ext>
            </a:extLst>
          </p:cNvPr>
          <p:cNvGrpSpPr/>
          <p:nvPr/>
        </p:nvGrpSpPr>
        <p:grpSpPr>
          <a:xfrm flipV="1">
            <a:off x="6483553" y="3727488"/>
            <a:ext cx="1966888" cy="951313"/>
            <a:chOff x="6132651" y="3742005"/>
            <a:chExt cx="1882345" cy="910422"/>
          </a:xfrm>
          <a:solidFill>
            <a:srgbClr val="4C4B50"/>
          </a:solidFill>
        </p:grpSpPr>
        <p:sp>
          <p:nvSpPr>
            <p:cNvPr id="31" name="任意多边形 42">
              <a:extLst>
                <a:ext uri="{FF2B5EF4-FFF2-40B4-BE49-F238E27FC236}">
                  <a16:creationId xmlns:a16="http://schemas.microsoft.com/office/drawing/2014/main" id="{0BEAC2DE-4BD8-E149-BADD-FC8A49FAE5F8}"/>
                </a:ext>
              </a:extLst>
            </p:cNvPr>
            <p:cNvSpPr/>
            <p:nvPr/>
          </p:nvSpPr>
          <p:spPr>
            <a:xfrm>
              <a:off x="6132651" y="3742006"/>
              <a:ext cx="932447" cy="907366"/>
            </a:xfrm>
            <a:custGeom>
              <a:avLst/>
              <a:gdLst>
                <a:gd name="connsiteX0" fmla="*/ 828733 w 932447"/>
                <a:gd name="connsiteY0" fmla="*/ 0 h 907366"/>
                <a:gd name="connsiteX1" fmla="*/ 913595 w 932447"/>
                <a:gd name="connsiteY1" fmla="*/ 4830 h 907366"/>
                <a:gd name="connsiteX2" fmla="*/ 932447 w 932447"/>
                <a:gd name="connsiteY2" fmla="*/ 8073 h 907366"/>
                <a:gd name="connsiteX3" fmla="*/ 868889 w 932447"/>
                <a:gd name="connsiteY3" fmla="*/ 19006 h 907366"/>
                <a:gd name="connsiteX4" fmla="*/ 219131 w 932447"/>
                <a:gd name="connsiteY4" fmla="*/ 769903 h 907366"/>
                <a:gd name="connsiteX5" fmla="*/ 208370 w 932447"/>
                <a:gd name="connsiteY5" fmla="*/ 907366 h 907366"/>
                <a:gd name="connsiteX6" fmla="*/ 0 w 932447"/>
                <a:gd name="connsiteY6" fmla="*/ 907366 h 907366"/>
                <a:gd name="connsiteX7" fmla="*/ 3024 w 932447"/>
                <a:gd name="connsiteY7" fmla="*/ 839853 h 907366"/>
                <a:gd name="connsiteX8" fmla="*/ 828733 w 932447"/>
                <a:gd name="connsiteY8" fmla="*/ 0 h 90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447" h="907366">
                  <a:moveTo>
                    <a:pt x="828733" y="0"/>
                  </a:moveTo>
                  <a:cubicBezTo>
                    <a:pt x="857383" y="0"/>
                    <a:pt x="885693" y="1636"/>
                    <a:pt x="913595" y="4830"/>
                  </a:cubicBezTo>
                  <a:lnTo>
                    <a:pt x="932447" y="8073"/>
                  </a:lnTo>
                  <a:lnTo>
                    <a:pt x="868889" y="19006"/>
                  </a:lnTo>
                  <a:cubicBezTo>
                    <a:pt x="537951" y="95334"/>
                    <a:pt x="278758" y="393657"/>
                    <a:pt x="219131" y="769903"/>
                  </a:cubicBezTo>
                  <a:lnTo>
                    <a:pt x="208370" y="907366"/>
                  </a:lnTo>
                  <a:lnTo>
                    <a:pt x="0" y="907366"/>
                  </a:lnTo>
                  <a:lnTo>
                    <a:pt x="3024" y="839853"/>
                  </a:lnTo>
                  <a:cubicBezTo>
                    <a:pt x="45528" y="368120"/>
                    <a:pt x="398990" y="0"/>
                    <a:pt x="82873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43">
              <a:extLst>
                <a:ext uri="{FF2B5EF4-FFF2-40B4-BE49-F238E27FC236}">
                  <a16:creationId xmlns:a16="http://schemas.microsoft.com/office/drawing/2014/main" id="{6D2B7A8A-AB70-3446-9511-8E16164DB6DE}"/>
                </a:ext>
              </a:extLst>
            </p:cNvPr>
            <p:cNvSpPr/>
            <p:nvPr/>
          </p:nvSpPr>
          <p:spPr>
            <a:xfrm flipV="1">
              <a:off x="6990561" y="3742005"/>
              <a:ext cx="1024435" cy="910422"/>
            </a:xfrm>
            <a:custGeom>
              <a:avLst/>
              <a:gdLst>
                <a:gd name="connsiteX0" fmla="*/ 103714 w 1024435"/>
                <a:gd name="connsiteY0" fmla="*/ 910422 h 910422"/>
                <a:gd name="connsiteX1" fmla="*/ 842907 w 1024435"/>
                <a:gd name="connsiteY1" fmla="*/ 400808 h 910422"/>
                <a:gd name="connsiteX2" fmla="*/ 888121 w 1024435"/>
                <a:gd name="connsiteY2" fmla="*/ 273707 h 910422"/>
                <a:gd name="connsiteX3" fmla="*/ 1024435 w 1024435"/>
                <a:gd name="connsiteY3" fmla="*/ 273707 h 910422"/>
                <a:gd name="connsiteX4" fmla="*/ 785622 w 1024435"/>
                <a:gd name="connsiteY4" fmla="*/ 0 h 910422"/>
                <a:gd name="connsiteX5" fmla="*/ 544424 w 1024435"/>
                <a:gd name="connsiteY5" fmla="*/ 273707 h 910422"/>
                <a:gd name="connsiteX6" fmla="*/ 682762 w 1024435"/>
                <a:gd name="connsiteY6" fmla="*/ 273707 h 910422"/>
                <a:gd name="connsiteX7" fmla="*/ 681851 w 1024435"/>
                <a:gd name="connsiteY7" fmla="*/ 277677 h 910422"/>
                <a:gd name="connsiteX8" fmla="*/ 63558 w 1024435"/>
                <a:gd name="connsiteY8" fmla="*/ 891416 h 910422"/>
                <a:gd name="connsiteX9" fmla="*/ 0 w 1024435"/>
                <a:gd name="connsiteY9" fmla="*/ 902349 h 910422"/>
                <a:gd name="connsiteX10" fmla="*/ 18852 w 1024435"/>
                <a:gd name="connsiteY10" fmla="*/ 905592 h 910422"/>
                <a:gd name="connsiteX11" fmla="*/ 103714 w 1024435"/>
                <a:gd name="connsiteY11" fmla="*/ 910422 h 91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4435" h="910422">
                  <a:moveTo>
                    <a:pt x="103714" y="910422"/>
                  </a:moveTo>
                  <a:cubicBezTo>
                    <a:pt x="426021" y="910422"/>
                    <a:pt x="705420" y="703354"/>
                    <a:pt x="842907" y="400808"/>
                  </a:cubicBezTo>
                  <a:lnTo>
                    <a:pt x="888121" y="273707"/>
                  </a:lnTo>
                  <a:lnTo>
                    <a:pt x="1024435" y="273707"/>
                  </a:lnTo>
                  <a:lnTo>
                    <a:pt x="785622" y="0"/>
                  </a:lnTo>
                  <a:lnTo>
                    <a:pt x="544424" y="273707"/>
                  </a:lnTo>
                  <a:lnTo>
                    <a:pt x="682762" y="273707"/>
                  </a:lnTo>
                  <a:lnTo>
                    <a:pt x="681851" y="277677"/>
                  </a:lnTo>
                  <a:cubicBezTo>
                    <a:pt x="587770" y="587877"/>
                    <a:pt x="353129" y="824629"/>
                    <a:pt x="63558" y="891416"/>
                  </a:cubicBezTo>
                  <a:lnTo>
                    <a:pt x="0" y="902349"/>
                  </a:lnTo>
                  <a:lnTo>
                    <a:pt x="18852" y="905592"/>
                  </a:lnTo>
                  <a:cubicBezTo>
                    <a:pt x="46754" y="908786"/>
                    <a:pt x="75064" y="910422"/>
                    <a:pt x="103714" y="91042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BACA9448-2E8B-0F4F-960D-171F031B83E3}"/>
              </a:ext>
            </a:extLst>
          </p:cNvPr>
          <p:cNvGrpSpPr/>
          <p:nvPr/>
        </p:nvGrpSpPr>
        <p:grpSpPr>
          <a:xfrm>
            <a:off x="8096844" y="2779368"/>
            <a:ext cx="1966888" cy="951313"/>
            <a:chOff x="6132651" y="3742005"/>
            <a:chExt cx="1882345" cy="910422"/>
          </a:xfrm>
          <a:solidFill>
            <a:schemeClr val="accent2"/>
          </a:solidFill>
        </p:grpSpPr>
        <p:sp>
          <p:nvSpPr>
            <p:cNvPr id="34" name="任意多边形 45">
              <a:extLst>
                <a:ext uri="{FF2B5EF4-FFF2-40B4-BE49-F238E27FC236}">
                  <a16:creationId xmlns:a16="http://schemas.microsoft.com/office/drawing/2014/main" id="{4518B7B0-7846-4141-B145-2B13EDEFCBC0}"/>
                </a:ext>
              </a:extLst>
            </p:cNvPr>
            <p:cNvSpPr/>
            <p:nvPr/>
          </p:nvSpPr>
          <p:spPr>
            <a:xfrm>
              <a:off x="6132651" y="3742006"/>
              <a:ext cx="932447" cy="907366"/>
            </a:xfrm>
            <a:custGeom>
              <a:avLst/>
              <a:gdLst>
                <a:gd name="connsiteX0" fmla="*/ 828733 w 932447"/>
                <a:gd name="connsiteY0" fmla="*/ 0 h 907366"/>
                <a:gd name="connsiteX1" fmla="*/ 913595 w 932447"/>
                <a:gd name="connsiteY1" fmla="*/ 4830 h 907366"/>
                <a:gd name="connsiteX2" fmla="*/ 932447 w 932447"/>
                <a:gd name="connsiteY2" fmla="*/ 8073 h 907366"/>
                <a:gd name="connsiteX3" fmla="*/ 868889 w 932447"/>
                <a:gd name="connsiteY3" fmla="*/ 19006 h 907366"/>
                <a:gd name="connsiteX4" fmla="*/ 219131 w 932447"/>
                <a:gd name="connsiteY4" fmla="*/ 769903 h 907366"/>
                <a:gd name="connsiteX5" fmla="*/ 208370 w 932447"/>
                <a:gd name="connsiteY5" fmla="*/ 907366 h 907366"/>
                <a:gd name="connsiteX6" fmla="*/ 0 w 932447"/>
                <a:gd name="connsiteY6" fmla="*/ 907366 h 907366"/>
                <a:gd name="connsiteX7" fmla="*/ 3024 w 932447"/>
                <a:gd name="connsiteY7" fmla="*/ 839853 h 907366"/>
                <a:gd name="connsiteX8" fmla="*/ 828733 w 932447"/>
                <a:gd name="connsiteY8" fmla="*/ 0 h 90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447" h="907366">
                  <a:moveTo>
                    <a:pt x="828733" y="0"/>
                  </a:moveTo>
                  <a:cubicBezTo>
                    <a:pt x="857383" y="0"/>
                    <a:pt x="885693" y="1636"/>
                    <a:pt x="913595" y="4830"/>
                  </a:cubicBezTo>
                  <a:lnTo>
                    <a:pt x="932447" y="8073"/>
                  </a:lnTo>
                  <a:lnTo>
                    <a:pt x="868889" y="19006"/>
                  </a:lnTo>
                  <a:cubicBezTo>
                    <a:pt x="537951" y="95334"/>
                    <a:pt x="278758" y="393657"/>
                    <a:pt x="219131" y="769903"/>
                  </a:cubicBezTo>
                  <a:lnTo>
                    <a:pt x="208370" y="907366"/>
                  </a:lnTo>
                  <a:lnTo>
                    <a:pt x="0" y="907366"/>
                  </a:lnTo>
                  <a:lnTo>
                    <a:pt x="3024" y="839853"/>
                  </a:lnTo>
                  <a:cubicBezTo>
                    <a:pt x="45528" y="368120"/>
                    <a:pt x="398990" y="0"/>
                    <a:pt x="82873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任意多边形 46">
              <a:extLst>
                <a:ext uri="{FF2B5EF4-FFF2-40B4-BE49-F238E27FC236}">
                  <a16:creationId xmlns:a16="http://schemas.microsoft.com/office/drawing/2014/main" id="{075F648F-CA79-0744-ACE8-F3003D583AE2}"/>
                </a:ext>
              </a:extLst>
            </p:cNvPr>
            <p:cNvSpPr/>
            <p:nvPr/>
          </p:nvSpPr>
          <p:spPr>
            <a:xfrm flipV="1">
              <a:off x="6990561" y="3742005"/>
              <a:ext cx="1024435" cy="910422"/>
            </a:xfrm>
            <a:custGeom>
              <a:avLst/>
              <a:gdLst>
                <a:gd name="connsiteX0" fmla="*/ 103714 w 1024435"/>
                <a:gd name="connsiteY0" fmla="*/ 910422 h 910422"/>
                <a:gd name="connsiteX1" fmla="*/ 842907 w 1024435"/>
                <a:gd name="connsiteY1" fmla="*/ 400808 h 910422"/>
                <a:gd name="connsiteX2" fmla="*/ 888121 w 1024435"/>
                <a:gd name="connsiteY2" fmla="*/ 273707 h 910422"/>
                <a:gd name="connsiteX3" fmla="*/ 1024435 w 1024435"/>
                <a:gd name="connsiteY3" fmla="*/ 273707 h 910422"/>
                <a:gd name="connsiteX4" fmla="*/ 785622 w 1024435"/>
                <a:gd name="connsiteY4" fmla="*/ 0 h 910422"/>
                <a:gd name="connsiteX5" fmla="*/ 544424 w 1024435"/>
                <a:gd name="connsiteY5" fmla="*/ 273707 h 910422"/>
                <a:gd name="connsiteX6" fmla="*/ 682762 w 1024435"/>
                <a:gd name="connsiteY6" fmla="*/ 273707 h 910422"/>
                <a:gd name="connsiteX7" fmla="*/ 681851 w 1024435"/>
                <a:gd name="connsiteY7" fmla="*/ 277677 h 910422"/>
                <a:gd name="connsiteX8" fmla="*/ 63558 w 1024435"/>
                <a:gd name="connsiteY8" fmla="*/ 891416 h 910422"/>
                <a:gd name="connsiteX9" fmla="*/ 0 w 1024435"/>
                <a:gd name="connsiteY9" fmla="*/ 902349 h 910422"/>
                <a:gd name="connsiteX10" fmla="*/ 18852 w 1024435"/>
                <a:gd name="connsiteY10" fmla="*/ 905592 h 910422"/>
                <a:gd name="connsiteX11" fmla="*/ 103714 w 1024435"/>
                <a:gd name="connsiteY11" fmla="*/ 910422 h 91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4435" h="910422">
                  <a:moveTo>
                    <a:pt x="103714" y="910422"/>
                  </a:moveTo>
                  <a:cubicBezTo>
                    <a:pt x="426021" y="910422"/>
                    <a:pt x="705420" y="703354"/>
                    <a:pt x="842907" y="400808"/>
                  </a:cubicBezTo>
                  <a:lnTo>
                    <a:pt x="888121" y="273707"/>
                  </a:lnTo>
                  <a:lnTo>
                    <a:pt x="1024435" y="273707"/>
                  </a:lnTo>
                  <a:lnTo>
                    <a:pt x="785622" y="0"/>
                  </a:lnTo>
                  <a:lnTo>
                    <a:pt x="544424" y="273707"/>
                  </a:lnTo>
                  <a:lnTo>
                    <a:pt x="682762" y="273707"/>
                  </a:lnTo>
                  <a:lnTo>
                    <a:pt x="681851" y="277677"/>
                  </a:lnTo>
                  <a:cubicBezTo>
                    <a:pt x="587770" y="587877"/>
                    <a:pt x="353129" y="824629"/>
                    <a:pt x="63558" y="891416"/>
                  </a:cubicBezTo>
                  <a:lnTo>
                    <a:pt x="0" y="902349"/>
                  </a:lnTo>
                  <a:lnTo>
                    <a:pt x="18852" y="905592"/>
                  </a:lnTo>
                  <a:cubicBezTo>
                    <a:pt x="46754" y="908786"/>
                    <a:pt x="75064" y="910422"/>
                    <a:pt x="103714" y="91042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354E4F3-E65B-6241-B35C-564F7099BF95}"/>
              </a:ext>
            </a:extLst>
          </p:cNvPr>
          <p:cNvGrpSpPr/>
          <p:nvPr/>
        </p:nvGrpSpPr>
        <p:grpSpPr>
          <a:xfrm>
            <a:off x="1643678" y="2782560"/>
            <a:ext cx="1966888" cy="951313"/>
            <a:chOff x="6132651" y="3742005"/>
            <a:chExt cx="1882345" cy="910422"/>
          </a:xfrm>
          <a:solidFill>
            <a:schemeClr val="accent2"/>
          </a:solidFill>
        </p:grpSpPr>
        <p:sp>
          <p:nvSpPr>
            <p:cNvPr id="37" name="任意多边形 48">
              <a:extLst>
                <a:ext uri="{FF2B5EF4-FFF2-40B4-BE49-F238E27FC236}">
                  <a16:creationId xmlns:a16="http://schemas.microsoft.com/office/drawing/2014/main" id="{377E76AC-7E54-7A49-8F89-7992D982FD15}"/>
                </a:ext>
              </a:extLst>
            </p:cNvPr>
            <p:cNvSpPr/>
            <p:nvPr/>
          </p:nvSpPr>
          <p:spPr>
            <a:xfrm>
              <a:off x="6132651" y="3742006"/>
              <a:ext cx="932447" cy="907366"/>
            </a:xfrm>
            <a:custGeom>
              <a:avLst/>
              <a:gdLst>
                <a:gd name="connsiteX0" fmla="*/ 828733 w 932447"/>
                <a:gd name="connsiteY0" fmla="*/ 0 h 907366"/>
                <a:gd name="connsiteX1" fmla="*/ 913595 w 932447"/>
                <a:gd name="connsiteY1" fmla="*/ 4830 h 907366"/>
                <a:gd name="connsiteX2" fmla="*/ 932447 w 932447"/>
                <a:gd name="connsiteY2" fmla="*/ 8073 h 907366"/>
                <a:gd name="connsiteX3" fmla="*/ 868889 w 932447"/>
                <a:gd name="connsiteY3" fmla="*/ 19006 h 907366"/>
                <a:gd name="connsiteX4" fmla="*/ 219131 w 932447"/>
                <a:gd name="connsiteY4" fmla="*/ 769903 h 907366"/>
                <a:gd name="connsiteX5" fmla="*/ 208370 w 932447"/>
                <a:gd name="connsiteY5" fmla="*/ 907366 h 907366"/>
                <a:gd name="connsiteX6" fmla="*/ 0 w 932447"/>
                <a:gd name="connsiteY6" fmla="*/ 907366 h 907366"/>
                <a:gd name="connsiteX7" fmla="*/ 3024 w 932447"/>
                <a:gd name="connsiteY7" fmla="*/ 839853 h 907366"/>
                <a:gd name="connsiteX8" fmla="*/ 828733 w 932447"/>
                <a:gd name="connsiteY8" fmla="*/ 0 h 90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447" h="907366">
                  <a:moveTo>
                    <a:pt x="828733" y="0"/>
                  </a:moveTo>
                  <a:cubicBezTo>
                    <a:pt x="857383" y="0"/>
                    <a:pt x="885693" y="1636"/>
                    <a:pt x="913595" y="4830"/>
                  </a:cubicBezTo>
                  <a:lnTo>
                    <a:pt x="932447" y="8073"/>
                  </a:lnTo>
                  <a:lnTo>
                    <a:pt x="868889" y="19006"/>
                  </a:lnTo>
                  <a:cubicBezTo>
                    <a:pt x="537951" y="95334"/>
                    <a:pt x="278758" y="393657"/>
                    <a:pt x="219131" y="769903"/>
                  </a:cubicBezTo>
                  <a:lnTo>
                    <a:pt x="208370" y="907366"/>
                  </a:lnTo>
                  <a:lnTo>
                    <a:pt x="0" y="907366"/>
                  </a:lnTo>
                  <a:lnTo>
                    <a:pt x="3024" y="839853"/>
                  </a:lnTo>
                  <a:cubicBezTo>
                    <a:pt x="45528" y="368120"/>
                    <a:pt x="398990" y="0"/>
                    <a:pt x="82873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任意多边形 49">
              <a:extLst>
                <a:ext uri="{FF2B5EF4-FFF2-40B4-BE49-F238E27FC236}">
                  <a16:creationId xmlns:a16="http://schemas.microsoft.com/office/drawing/2014/main" id="{BC8BA7C6-99DA-1D42-9C5A-0628F5888221}"/>
                </a:ext>
              </a:extLst>
            </p:cNvPr>
            <p:cNvSpPr/>
            <p:nvPr/>
          </p:nvSpPr>
          <p:spPr>
            <a:xfrm flipV="1">
              <a:off x="6990561" y="3742005"/>
              <a:ext cx="1024435" cy="910422"/>
            </a:xfrm>
            <a:custGeom>
              <a:avLst/>
              <a:gdLst>
                <a:gd name="connsiteX0" fmla="*/ 103714 w 1024435"/>
                <a:gd name="connsiteY0" fmla="*/ 910422 h 910422"/>
                <a:gd name="connsiteX1" fmla="*/ 842907 w 1024435"/>
                <a:gd name="connsiteY1" fmla="*/ 400808 h 910422"/>
                <a:gd name="connsiteX2" fmla="*/ 888121 w 1024435"/>
                <a:gd name="connsiteY2" fmla="*/ 273707 h 910422"/>
                <a:gd name="connsiteX3" fmla="*/ 1024435 w 1024435"/>
                <a:gd name="connsiteY3" fmla="*/ 273707 h 910422"/>
                <a:gd name="connsiteX4" fmla="*/ 785622 w 1024435"/>
                <a:gd name="connsiteY4" fmla="*/ 0 h 910422"/>
                <a:gd name="connsiteX5" fmla="*/ 544424 w 1024435"/>
                <a:gd name="connsiteY5" fmla="*/ 273707 h 910422"/>
                <a:gd name="connsiteX6" fmla="*/ 682762 w 1024435"/>
                <a:gd name="connsiteY6" fmla="*/ 273707 h 910422"/>
                <a:gd name="connsiteX7" fmla="*/ 681851 w 1024435"/>
                <a:gd name="connsiteY7" fmla="*/ 277677 h 910422"/>
                <a:gd name="connsiteX8" fmla="*/ 63558 w 1024435"/>
                <a:gd name="connsiteY8" fmla="*/ 891416 h 910422"/>
                <a:gd name="connsiteX9" fmla="*/ 0 w 1024435"/>
                <a:gd name="connsiteY9" fmla="*/ 902349 h 910422"/>
                <a:gd name="connsiteX10" fmla="*/ 18852 w 1024435"/>
                <a:gd name="connsiteY10" fmla="*/ 905592 h 910422"/>
                <a:gd name="connsiteX11" fmla="*/ 103714 w 1024435"/>
                <a:gd name="connsiteY11" fmla="*/ 910422 h 910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4435" h="910422">
                  <a:moveTo>
                    <a:pt x="103714" y="910422"/>
                  </a:moveTo>
                  <a:cubicBezTo>
                    <a:pt x="426021" y="910422"/>
                    <a:pt x="705420" y="703354"/>
                    <a:pt x="842907" y="400808"/>
                  </a:cubicBezTo>
                  <a:lnTo>
                    <a:pt x="888121" y="273707"/>
                  </a:lnTo>
                  <a:lnTo>
                    <a:pt x="1024435" y="273707"/>
                  </a:lnTo>
                  <a:lnTo>
                    <a:pt x="785622" y="0"/>
                  </a:lnTo>
                  <a:lnTo>
                    <a:pt x="544424" y="273707"/>
                  </a:lnTo>
                  <a:lnTo>
                    <a:pt x="682762" y="273707"/>
                  </a:lnTo>
                  <a:lnTo>
                    <a:pt x="681851" y="277677"/>
                  </a:lnTo>
                  <a:cubicBezTo>
                    <a:pt x="587770" y="587877"/>
                    <a:pt x="353129" y="824629"/>
                    <a:pt x="63558" y="891416"/>
                  </a:cubicBezTo>
                  <a:lnTo>
                    <a:pt x="0" y="902349"/>
                  </a:lnTo>
                  <a:lnTo>
                    <a:pt x="18852" y="905592"/>
                  </a:lnTo>
                  <a:cubicBezTo>
                    <a:pt x="46754" y="908786"/>
                    <a:pt x="75064" y="910422"/>
                    <a:pt x="103714" y="91042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93D84C59-60D6-4A42-887C-765F71C25181}"/>
              </a:ext>
            </a:extLst>
          </p:cNvPr>
          <p:cNvSpPr txBox="1"/>
          <p:nvPr/>
        </p:nvSpPr>
        <p:spPr>
          <a:xfrm>
            <a:off x="2027161" y="3173602"/>
            <a:ext cx="918841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200" b="1" dirty="0">
                <a:solidFill>
                  <a:schemeClr val="accent2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01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E82706A-E7A3-2D47-BCC3-E20C5AF62621}"/>
              </a:ext>
            </a:extLst>
          </p:cNvPr>
          <p:cNvSpPr txBox="1"/>
          <p:nvPr/>
        </p:nvSpPr>
        <p:spPr>
          <a:xfrm>
            <a:off x="5253744" y="3173601"/>
            <a:ext cx="918841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200" b="1" dirty="0">
                <a:solidFill>
                  <a:schemeClr val="accent2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03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21C632AD-C72C-3843-AF2B-7AB68338429E}"/>
              </a:ext>
            </a:extLst>
          </p:cNvPr>
          <p:cNvSpPr txBox="1"/>
          <p:nvPr/>
        </p:nvSpPr>
        <p:spPr>
          <a:xfrm>
            <a:off x="8489444" y="3177811"/>
            <a:ext cx="918841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200" b="1" dirty="0">
                <a:solidFill>
                  <a:schemeClr val="accent2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05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2C1FEFC-0830-9A4F-A6B7-7427F6C8A110}"/>
              </a:ext>
            </a:extLst>
          </p:cNvPr>
          <p:cNvSpPr txBox="1"/>
          <p:nvPr/>
        </p:nvSpPr>
        <p:spPr>
          <a:xfrm>
            <a:off x="4688635" y="1490048"/>
            <a:ext cx="2048959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应用商店</a:t>
            </a: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版本需求迭代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支持运营商、幻视等设备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功能优化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7FDB2184-7BB9-704C-B41C-E5EBE52C0104}"/>
              </a:ext>
            </a:extLst>
          </p:cNvPr>
          <p:cNvSpPr txBox="1"/>
          <p:nvPr/>
        </p:nvSpPr>
        <p:spPr>
          <a:xfrm>
            <a:off x="7981291" y="1485064"/>
            <a:ext cx="2454518" cy="101566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代理 </a:t>
            </a:r>
            <a:r>
              <a:rPr lang="en-US" altLang="zh-CN" sz="2400" dirty="0" err="1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apk</a:t>
            </a:r>
            <a:endParaRPr lang="en-US" altLang="zh-CN" sz="2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AutoNum type="arabicPeriod"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1030-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爱奇艺播放状态信息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上报给历史记录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0215-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爱奇艺播放信息上报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ut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E13CF0F-9789-4547-A908-AC0A907C7CD0}"/>
              </a:ext>
            </a:extLst>
          </p:cNvPr>
          <p:cNvSpPr txBox="1"/>
          <p:nvPr/>
        </p:nvSpPr>
        <p:spPr>
          <a:xfrm>
            <a:off x="6384955" y="5126114"/>
            <a:ext cx="2642070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4C4B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</a:t>
            </a: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C#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开发语言学习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AutoNum type="arabicPeriod" startAt="2"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开发入门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AutoNum type="arabicPeriod" startAt="2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ARFoundation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与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EasyAR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CA090E7B-2DAA-8046-97E6-83E777CFB47B}"/>
              </a:ext>
            </a:extLst>
          </p:cNvPr>
          <p:cNvSpPr txBox="1"/>
          <p:nvPr/>
        </p:nvSpPr>
        <p:spPr>
          <a:xfrm>
            <a:off x="3663804" y="3804830"/>
            <a:ext cx="901209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200" b="1" dirty="0">
                <a:solidFill>
                  <a:srgbClr val="4C4B50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22846D75-DFEE-244C-9C77-F5382ED14AC1}"/>
              </a:ext>
            </a:extLst>
          </p:cNvPr>
          <p:cNvSpPr txBox="1"/>
          <p:nvPr/>
        </p:nvSpPr>
        <p:spPr>
          <a:xfrm>
            <a:off x="6929390" y="3800850"/>
            <a:ext cx="901209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  </a:t>
            </a:r>
            <a:r>
              <a:rPr lang="en-US" altLang="zh-CN" sz="3200" b="1" dirty="0">
                <a:solidFill>
                  <a:srgbClr val="4C4B50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04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3BEDAFB4-8970-834F-9D93-36C6CA66EC85}"/>
              </a:ext>
            </a:extLst>
          </p:cNvPr>
          <p:cNvSpPr txBox="1"/>
          <p:nvPr/>
        </p:nvSpPr>
        <p:spPr>
          <a:xfrm>
            <a:off x="3182050" y="5123016"/>
            <a:ext cx="2356735" cy="89255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4C4B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儿童</a:t>
            </a:r>
            <a:endParaRPr lang="en-US" altLang="zh-CN" sz="2800" dirty="0">
              <a:solidFill>
                <a:srgbClr val="4C4B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性能优化，将成人桌面的优化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同步到儿童上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5150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5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25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7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25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9" grpId="0"/>
      <p:bldP spid="40" grpId="0"/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3352" y="460623"/>
            <a:ext cx="10515600" cy="543594"/>
          </a:xfrm>
        </p:spPr>
        <p:txBody>
          <a:bodyPr/>
          <a:lstStyle/>
          <a:p>
            <a:r>
              <a:rPr lang="zh-CN" altLang="en-US" dirty="0"/>
              <a:t>工作内容</a:t>
            </a:r>
            <a:r>
              <a:rPr lang="en-US" altLang="zh-CN" dirty="0"/>
              <a:t>-</a:t>
            </a:r>
            <a:r>
              <a:rPr lang="zh-CN" altLang="en-US" dirty="0"/>
              <a:t>儿童公版优化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E063364B-FC3F-5543-8E00-81FD9E5D404A}"/>
              </a:ext>
            </a:extLst>
          </p:cNvPr>
          <p:cNvGrpSpPr/>
          <p:nvPr/>
        </p:nvGrpSpPr>
        <p:grpSpPr>
          <a:xfrm>
            <a:off x="0" y="1243429"/>
            <a:ext cx="2529636" cy="507531"/>
            <a:chOff x="4904651" y="1612051"/>
            <a:chExt cx="2529636" cy="677945"/>
          </a:xfrm>
        </p:grpSpPr>
        <p:sp>
          <p:nvSpPr>
            <p:cNvPr id="34" name="圆角矩形 33">
              <a:extLst>
                <a:ext uri="{FF2B5EF4-FFF2-40B4-BE49-F238E27FC236}">
                  <a16:creationId xmlns:a16="http://schemas.microsoft.com/office/drawing/2014/main" id="{CE2C0116-3ECD-E74A-A01D-617461DF6306}"/>
                </a:ext>
              </a:extLst>
            </p:cNvPr>
            <p:cNvSpPr/>
            <p:nvPr/>
          </p:nvSpPr>
          <p:spPr>
            <a:xfrm>
              <a:off x="4904651" y="1612051"/>
              <a:ext cx="2529636" cy="677945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gradFill>
                  <a:gsLst>
                    <a:gs pos="90000">
                      <a:srgbClr val="C00000"/>
                    </a:gs>
                    <a:gs pos="30000">
                      <a:srgbClr val="FF3300"/>
                    </a:gs>
                  </a:gsLst>
                  <a:lin ang="5400000" scaled="1"/>
                </a:gradFill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6DDBEED8-E994-044C-9E7A-3AE7D5C28238}"/>
                </a:ext>
              </a:extLst>
            </p:cNvPr>
            <p:cNvSpPr/>
            <p:nvPr/>
          </p:nvSpPr>
          <p:spPr>
            <a:xfrm>
              <a:off x="5050444" y="1657628"/>
              <a:ext cx="2239192" cy="6166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gradFill>
                    <a:gsLst>
                      <a:gs pos="8300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优化项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2270783-6B33-A744-9210-5AD67ED73EB4}"/>
              </a:ext>
            </a:extLst>
          </p:cNvPr>
          <p:cNvGrpSpPr/>
          <p:nvPr/>
        </p:nvGrpSpPr>
        <p:grpSpPr>
          <a:xfrm>
            <a:off x="0" y="4761345"/>
            <a:ext cx="2529636" cy="522567"/>
            <a:chOff x="4904651" y="3725928"/>
            <a:chExt cx="2529636" cy="522567"/>
          </a:xfrm>
        </p:grpSpPr>
        <p:sp>
          <p:nvSpPr>
            <p:cNvPr id="37" name="圆角矩形 36">
              <a:extLst>
                <a:ext uri="{FF2B5EF4-FFF2-40B4-BE49-F238E27FC236}">
                  <a16:creationId xmlns:a16="http://schemas.microsoft.com/office/drawing/2014/main" id="{21C50ED4-8FD6-E545-A0F8-710A5CCAEEF1}"/>
                </a:ext>
              </a:extLst>
            </p:cNvPr>
            <p:cNvSpPr/>
            <p:nvPr/>
          </p:nvSpPr>
          <p:spPr>
            <a:xfrm>
              <a:off x="4904651" y="3725928"/>
              <a:ext cx="2529636" cy="522567"/>
            </a:xfrm>
            <a:prstGeom prst="roundRect">
              <a:avLst>
                <a:gd name="adj" fmla="val 0"/>
              </a:avLst>
            </a:prstGeom>
            <a:solidFill>
              <a:srgbClr val="4C4B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gradFill>
                  <a:gsLst>
                    <a:gs pos="90000">
                      <a:srgbClr val="C00000"/>
                    </a:gs>
                    <a:gs pos="30000">
                      <a:srgbClr val="FF3300"/>
                    </a:gs>
                  </a:gsLst>
                  <a:lin ang="5400000" scaled="1"/>
                </a:gradFill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AB9BFC49-6C0A-9D40-B6AC-85AFEA11782C}"/>
                </a:ext>
              </a:extLst>
            </p:cNvPr>
            <p:cNvSpPr/>
            <p:nvPr/>
          </p:nvSpPr>
          <p:spPr>
            <a:xfrm>
              <a:off x="5049873" y="3754535"/>
              <a:ext cx="223919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gradFill>
                    <a:gsLst>
                      <a:gs pos="8300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优化成果</a:t>
              </a:r>
            </a:p>
          </p:txBody>
        </p:sp>
      </p:grpSp>
      <p:graphicFrame>
        <p:nvGraphicFramePr>
          <p:cNvPr id="39" name="表格 38">
            <a:extLst>
              <a:ext uri="{FF2B5EF4-FFF2-40B4-BE49-F238E27FC236}">
                <a16:creationId xmlns:a16="http://schemas.microsoft.com/office/drawing/2014/main" id="{1AEA443E-5737-6B43-B922-BCD019A00D1F}"/>
              </a:ext>
            </a:extLst>
          </p:cNvPr>
          <p:cNvGraphicFramePr>
            <a:graphicFrameLocks noGrp="1"/>
          </p:cNvGraphicFramePr>
          <p:nvPr/>
        </p:nvGraphicFramePr>
        <p:xfrm>
          <a:off x="-5345" y="5508088"/>
          <a:ext cx="12197344" cy="14046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28809">
                  <a:extLst>
                    <a:ext uri="{9D8B030D-6E8A-4147-A177-3AD203B41FA5}">
                      <a16:colId xmlns:a16="http://schemas.microsoft.com/office/drawing/2014/main" val="406358833"/>
                    </a:ext>
                  </a:extLst>
                </a:gridCol>
                <a:gridCol w="1783767">
                  <a:extLst>
                    <a:ext uri="{9D8B030D-6E8A-4147-A177-3AD203B41FA5}">
                      <a16:colId xmlns:a16="http://schemas.microsoft.com/office/drawing/2014/main" val="2006050906"/>
                    </a:ext>
                  </a:extLst>
                </a:gridCol>
                <a:gridCol w="1077694">
                  <a:extLst>
                    <a:ext uri="{9D8B030D-6E8A-4147-A177-3AD203B41FA5}">
                      <a16:colId xmlns:a16="http://schemas.microsoft.com/office/drawing/2014/main" val="417339958"/>
                    </a:ext>
                  </a:extLst>
                </a:gridCol>
                <a:gridCol w="2762364">
                  <a:extLst>
                    <a:ext uri="{9D8B030D-6E8A-4147-A177-3AD203B41FA5}">
                      <a16:colId xmlns:a16="http://schemas.microsoft.com/office/drawing/2014/main" val="4088952554"/>
                    </a:ext>
                  </a:extLst>
                </a:gridCol>
                <a:gridCol w="2345326">
                  <a:extLst>
                    <a:ext uri="{9D8B030D-6E8A-4147-A177-3AD203B41FA5}">
                      <a16:colId xmlns:a16="http://schemas.microsoft.com/office/drawing/2014/main" val="1407794368"/>
                    </a:ext>
                  </a:extLst>
                </a:gridCol>
                <a:gridCol w="1899384">
                  <a:extLst>
                    <a:ext uri="{9D8B030D-6E8A-4147-A177-3AD203B41FA5}">
                      <a16:colId xmlns:a16="http://schemas.microsoft.com/office/drawing/2014/main" val="349241724"/>
                    </a:ext>
                  </a:extLst>
                </a:gridCol>
              </a:tblGrid>
              <a:tr h="4381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类别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对比项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机型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优化前（</a:t>
                      </a:r>
                      <a:r>
                        <a:rPr lang="en-US" altLang="zh-CN" sz="1600" u="none" strike="noStrike" dirty="0">
                          <a:effectLst/>
                        </a:rPr>
                        <a:t>530</a:t>
                      </a:r>
                      <a:r>
                        <a:rPr lang="en" sz="1600" u="none" strike="noStrike" dirty="0">
                          <a:effectLst/>
                        </a:rPr>
                        <a:t>F0TA）</a:t>
                      </a:r>
                      <a:endParaRPr lang="e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优化后（</a:t>
                      </a:r>
                      <a:r>
                        <a:rPr lang="en-US" altLang="zh-CN" sz="1600" u="none" strike="noStrike" dirty="0">
                          <a:effectLst/>
                        </a:rPr>
                        <a:t>830</a:t>
                      </a:r>
                      <a:r>
                        <a:rPr lang="en" sz="1600" u="none" strike="noStrike" dirty="0">
                          <a:effectLst/>
                        </a:rPr>
                        <a:t>FOTA）</a:t>
                      </a:r>
                      <a:endParaRPr lang="e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收益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814127"/>
                  </a:ext>
                </a:extLst>
              </a:tr>
              <a:tr h="115128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应用级资源占用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儿童桌面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蚁人</a:t>
                      </a:r>
                      <a:r>
                        <a:rPr lang="en" sz="1600" u="none" strike="noStrike" dirty="0">
                          <a:effectLst/>
                        </a:rPr>
                        <a:t>S3</a:t>
                      </a:r>
                      <a:endParaRPr lang="e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内存均值 </a:t>
                      </a:r>
                      <a:r>
                        <a:rPr lang="en-US" altLang="zh-CN" sz="1600" u="none" strike="noStrike" dirty="0">
                          <a:effectLst/>
                        </a:rPr>
                        <a:t>190</a:t>
                      </a:r>
                      <a:r>
                        <a:rPr lang="en" sz="1600" u="none" strike="noStrike" dirty="0">
                          <a:effectLst/>
                        </a:rPr>
                        <a:t>M</a:t>
                      </a:r>
                      <a:br>
                        <a:rPr lang="en" sz="1600" u="none" strike="noStrike" dirty="0">
                          <a:effectLst/>
                        </a:rPr>
                      </a:br>
                      <a:r>
                        <a:rPr lang="zh-CN" altLang="en-US" sz="1600" u="none" strike="noStrike" dirty="0">
                          <a:effectLst/>
                        </a:rPr>
                        <a:t>内存峰值</a:t>
                      </a:r>
                      <a:r>
                        <a:rPr lang="en-US" altLang="zh-CN" sz="1600" u="none" strike="noStrike" dirty="0">
                          <a:effectLst/>
                        </a:rPr>
                        <a:t>289</a:t>
                      </a:r>
                      <a:r>
                        <a:rPr lang="en" sz="1600" u="none" strike="noStrike" dirty="0">
                          <a:effectLst/>
                        </a:rPr>
                        <a:t>M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内存均值</a:t>
                      </a:r>
                      <a:r>
                        <a:rPr lang="en-US" altLang="zh-CN" sz="1600" u="none" strike="noStrike" dirty="0">
                          <a:effectLst/>
                        </a:rPr>
                        <a:t>151</a:t>
                      </a:r>
                      <a:r>
                        <a:rPr lang="en" sz="1600" u="none" strike="noStrike" dirty="0">
                          <a:effectLst/>
                        </a:rPr>
                        <a:t>M</a:t>
                      </a:r>
                      <a:br>
                        <a:rPr lang="en" sz="1600" u="none" strike="noStrike" dirty="0">
                          <a:effectLst/>
                        </a:rPr>
                      </a:br>
                      <a:r>
                        <a:rPr lang="zh-CN" altLang="en-US" sz="1600" u="none" strike="noStrike" dirty="0">
                          <a:effectLst/>
                        </a:rPr>
                        <a:t>内存峰值</a:t>
                      </a:r>
                      <a:r>
                        <a:rPr lang="en-US" altLang="zh-CN" sz="1600" u="none" strike="noStrike" dirty="0">
                          <a:effectLst/>
                        </a:rPr>
                        <a:t>243</a:t>
                      </a:r>
                      <a:r>
                        <a:rPr lang="en" sz="1600" u="none" strike="noStrike" dirty="0">
                          <a:effectLst/>
                        </a:rPr>
                        <a:t>M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solidFill>
                            <a:schemeClr val="accent2"/>
                          </a:solidFill>
                          <a:effectLst/>
                        </a:rPr>
                        <a:t>内存均值</a:t>
                      </a:r>
                      <a:r>
                        <a:rPr lang="en-US" altLang="zh-CN" sz="1600" u="none" strike="noStrike" dirty="0">
                          <a:solidFill>
                            <a:schemeClr val="accent2"/>
                          </a:solidFill>
                          <a:effectLst/>
                        </a:rPr>
                        <a:t>39</a:t>
                      </a:r>
                      <a:r>
                        <a:rPr lang="en" sz="1600" u="none" strike="noStrike" dirty="0">
                          <a:solidFill>
                            <a:schemeClr val="accent2"/>
                          </a:solidFill>
                          <a:effectLst/>
                        </a:rPr>
                        <a:t>M</a:t>
                      </a:r>
                      <a:br>
                        <a:rPr lang="en" sz="1600" u="none" strike="noStrike" dirty="0">
                          <a:solidFill>
                            <a:schemeClr val="accent2"/>
                          </a:solidFill>
                          <a:effectLst/>
                        </a:rPr>
                      </a:br>
                      <a:r>
                        <a:rPr lang="zh-CN" altLang="en-US" sz="1600" u="none" strike="noStrike" dirty="0">
                          <a:solidFill>
                            <a:schemeClr val="accent2"/>
                          </a:solidFill>
                          <a:effectLst/>
                        </a:rPr>
                        <a:t>内存峰值</a:t>
                      </a:r>
                      <a:r>
                        <a:rPr lang="en-US" altLang="zh-CN" sz="1600" u="none" strike="noStrike" dirty="0">
                          <a:solidFill>
                            <a:schemeClr val="accent2"/>
                          </a:solidFill>
                          <a:effectLst/>
                        </a:rPr>
                        <a:t>46</a:t>
                      </a:r>
                      <a:r>
                        <a:rPr lang="en" sz="1600" u="none" strike="noStrike" dirty="0">
                          <a:solidFill>
                            <a:schemeClr val="accent2"/>
                          </a:solidFill>
                          <a:effectLst/>
                        </a:rPr>
                        <a:t>MB</a:t>
                      </a:r>
                      <a:endParaRPr lang="en" sz="1600" b="0" i="0" u="none" strike="noStrike" dirty="0">
                        <a:solidFill>
                          <a:schemeClr val="accent2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60108749"/>
                  </a:ext>
                </a:extLst>
              </a:tr>
            </a:tbl>
          </a:graphicData>
        </a:graphic>
      </p:graphicFrame>
      <p:graphicFrame>
        <p:nvGraphicFramePr>
          <p:cNvPr id="63" name="表格 62">
            <a:extLst>
              <a:ext uri="{FF2B5EF4-FFF2-40B4-BE49-F238E27FC236}">
                <a16:creationId xmlns:a16="http://schemas.microsoft.com/office/drawing/2014/main" id="{6455C0F5-2780-7443-8F47-7E9DEC47C07D}"/>
              </a:ext>
            </a:extLst>
          </p:cNvPr>
          <p:cNvGraphicFramePr>
            <a:graphicFrameLocks noGrp="1"/>
          </p:cNvGraphicFramePr>
          <p:nvPr/>
        </p:nvGraphicFramePr>
        <p:xfrm>
          <a:off x="-1" y="1793599"/>
          <a:ext cx="12192000" cy="26691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77440412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5772557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7768803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668296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8628037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93010875"/>
                    </a:ext>
                  </a:extLst>
                </a:gridCol>
              </a:tblGrid>
              <a:tr h="2988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u="none" strike="noStrike">
                          <a:effectLst/>
                        </a:rPr>
                        <a:t>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u="none" strike="noStrike">
                          <a:effectLst/>
                        </a:rPr>
                        <a:t>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u="none" strike="noStrike">
                          <a:effectLst/>
                        </a:rPr>
                        <a:t>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u="none" strike="noStrike">
                          <a:effectLst/>
                        </a:rPr>
                        <a:t>5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u="none" strike="noStrike" dirty="0">
                          <a:effectLst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3434939"/>
                  </a:ext>
                </a:extLst>
              </a:tr>
              <a:tr h="4654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图片加载优化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banner</a:t>
                      </a:r>
                      <a:r>
                        <a:rPr lang="zh-CN" altLang="en-US" sz="1200" u="none" strike="noStrike" dirty="0">
                          <a:effectLst/>
                        </a:rPr>
                        <a:t>加载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静止页面</a:t>
                      </a:r>
                      <a:r>
                        <a:rPr lang="en" sz="1200" u="none" strike="noStrike" dirty="0">
                          <a:effectLst/>
                        </a:rPr>
                        <a:t>CPU</a:t>
                      </a:r>
                      <a:r>
                        <a:rPr lang="zh-CN" altLang="en-US" sz="1200" u="none" strike="noStrike" dirty="0">
                          <a:effectLst/>
                        </a:rPr>
                        <a:t>异常占用修复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优化滑动耗时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卡片数据未适配保护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布局图层优化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/>
                </a:tc>
                <a:extLst>
                  <a:ext uri="{0D108BD9-81ED-4DB2-BD59-A6C34878D82A}">
                    <a16:rowId xmlns:a16="http://schemas.microsoft.com/office/drawing/2014/main" val="4011386855"/>
                  </a:ext>
                </a:extLst>
              </a:tr>
              <a:tr h="1904938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 err="1">
                          <a:effectLst/>
                        </a:rPr>
                        <a:t>a.oss</a:t>
                      </a:r>
                      <a:r>
                        <a:rPr lang="en" sz="1200" u="none" strike="noStrike" dirty="0">
                          <a:effectLst/>
                        </a:rPr>
                        <a:t> </a:t>
                      </a:r>
                      <a:r>
                        <a:rPr lang="zh-CN" altLang="en-US" sz="1200" u="none" strike="noStrike" dirty="0">
                          <a:effectLst/>
                        </a:rPr>
                        <a:t>裁剪与圆角处理</a:t>
                      </a:r>
                      <a:br>
                        <a:rPr lang="zh-CN" altLang="en-US" sz="1200" u="none" strike="noStrike" dirty="0">
                          <a:effectLst/>
                        </a:rPr>
                      </a:br>
                      <a:r>
                        <a:rPr lang="en" sz="1200" u="none" strike="noStrike" dirty="0">
                          <a:effectLst/>
                        </a:rPr>
                        <a:t>b.</a:t>
                      </a:r>
                      <a:r>
                        <a:rPr lang="zh-CN" altLang="en-US" sz="1200" u="none" strike="noStrike" dirty="0">
                          <a:effectLst/>
                        </a:rPr>
                        <a:t>滑动过程不加载图片</a:t>
                      </a:r>
                      <a:br>
                        <a:rPr lang="zh-CN" altLang="en-US" sz="1200" u="none" strike="noStrike" dirty="0">
                          <a:effectLst/>
                        </a:rPr>
                      </a:br>
                      <a:r>
                        <a:rPr lang="en" sz="1200" u="none" strike="noStrike" dirty="0" err="1">
                          <a:effectLst/>
                        </a:rPr>
                        <a:t>c.palce</a:t>
                      </a:r>
                      <a:r>
                        <a:rPr lang="en" sz="1200" u="none" strike="noStrike" dirty="0">
                          <a:effectLst/>
                        </a:rPr>
                        <a:t> hold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view </a:t>
                      </a:r>
                      <a:r>
                        <a:rPr lang="zh-CN" altLang="en-US" sz="1200" u="none" strike="noStrike" dirty="0">
                          <a:effectLst/>
                        </a:rPr>
                        <a:t>缓存减少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 err="1">
                          <a:effectLst/>
                        </a:rPr>
                        <a:t>a.banner</a:t>
                      </a:r>
                      <a:r>
                        <a:rPr lang="en" sz="1200" u="none" strike="noStrike" dirty="0">
                          <a:effectLst/>
                        </a:rPr>
                        <a:t> </a:t>
                      </a:r>
                      <a:r>
                        <a:rPr lang="zh-CN" altLang="en-US" sz="1200" u="none" strike="noStrike" dirty="0">
                          <a:effectLst/>
                        </a:rPr>
                        <a:t>停止</a:t>
                      </a:r>
                      <a:br>
                        <a:rPr lang="zh-CN" altLang="en-US" sz="1200" u="none" strike="noStrike" dirty="0">
                          <a:effectLst/>
                        </a:rPr>
                      </a:br>
                      <a:r>
                        <a:rPr lang="en" sz="1200" u="none" strike="noStrike" dirty="0">
                          <a:effectLst/>
                        </a:rPr>
                        <a:t>b.</a:t>
                      </a:r>
                      <a:r>
                        <a:rPr lang="zh-CN" altLang="en-US" sz="1200" u="none" strike="noStrike" dirty="0">
                          <a:effectLst/>
                        </a:rPr>
                        <a:t>简单动画的释放</a:t>
                      </a:r>
                      <a:br>
                        <a:rPr lang="zh-CN" altLang="en-US" sz="1200" u="none" strike="noStrike" dirty="0">
                          <a:effectLst/>
                        </a:rPr>
                      </a:br>
                      <a:r>
                        <a:rPr lang="en" sz="1200" u="none" strike="noStrike" dirty="0">
                          <a:effectLst/>
                        </a:rPr>
                        <a:t>c.</a:t>
                      </a:r>
                      <a:r>
                        <a:rPr lang="zh-CN" altLang="en-US" sz="1200" u="none" strike="noStrike" dirty="0">
                          <a:effectLst/>
                        </a:rPr>
                        <a:t>跑马灯停止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a.</a:t>
                      </a:r>
                      <a:r>
                        <a:rPr lang="zh-CN" altLang="en-US" sz="1200" u="none" strike="noStrike" dirty="0">
                          <a:effectLst/>
                        </a:rPr>
                        <a:t>将网络请求确保放在子线程</a:t>
                      </a:r>
                      <a:br>
                        <a:rPr lang="zh-CN" altLang="en-US" sz="1200" u="none" strike="noStrike" dirty="0">
                          <a:effectLst/>
                        </a:rPr>
                      </a:br>
                      <a:r>
                        <a:rPr lang="en" sz="1200" u="none" strike="noStrike" dirty="0">
                          <a:effectLst/>
                        </a:rPr>
                        <a:t>b.</a:t>
                      </a:r>
                      <a:r>
                        <a:rPr lang="zh-CN" altLang="en-US" sz="1200" u="none" strike="noStrike" dirty="0">
                          <a:effectLst/>
                        </a:rPr>
                        <a:t>埋点上传放在子线程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数据未找到卡片时，则不展示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u="none" strike="noStrike" dirty="0">
                          <a:effectLst/>
                        </a:rPr>
                        <a:t>1.</a:t>
                      </a:r>
                      <a:r>
                        <a:rPr lang="zh-CN" altLang="en-US" sz="1200" u="none" strike="noStrike" dirty="0">
                          <a:effectLst/>
                        </a:rPr>
                        <a:t>支持</a:t>
                      </a:r>
                      <a:r>
                        <a:rPr lang="en" sz="1200" u="none" strike="noStrike" dirty="0" err="1">
                          <a:effectLst/>
                        </a:rPr>
                        <a:t>oss</a:t>
                      </a:r>
                      <a:r>
                        <a:rPr lang="zh-CN" altLang="en-US" sz="1200" u="none" strike="noStrike" dirty="0">
                          <a:effectLst/>
                        </a:rPr>
                        <a:t>的图片，去掉</a:t>
                      </a:r>
                      <a:r>
                        <a:rPr lang="en" sz="1200" u="none" strike="noStrike" dirty="0" err="1">
                          <a:effectLst/>
                        </a:rPr>
                        <a:t>CardView</a:t>
                      </a:r>
                      <a:r>
                        <a:rPr lang="zh-CN" altLang="en-US" sz="1200" u="none" strike="noStrike" dirty="0">
                          <a:effectLst/>
                        </a:rPr>
                        <a:t>层</a:t>
                      </a:r>
                      <a:br>
                        <a:rPr lang="zh-CN" altLang="en-US" sz="1200" u="none" strike="noStrike" dirty="0">
                          <a:effectLst/>
                        </a:rPr>
                      </a:br>
                      <a:r>
                        <a:rPr lang="en-US" altLang="zh-CN" sz="1200" u="none" strike="noStrike" dirty="0">
                          <a:effectLst/>
                        </a:rPr>
                        <a:t>2.</a:t>
                      </a:r>
                      <a:r>
                        <a:rPr lang="zh-CN" altLang="en-US" sz="1200" u="none" strike="noStrike" dirty="0">
                          <a:effectLst/>
                        </a:rPr>
                        <a:t>调整四大布局，减少涂层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412" marR="9412" marT="9412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0193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9296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3352" y="460623"/>
            <a:ext cx="10515600" cy="543594"/>
          </a:xfrm>
        </p:spPr>
        <p:txBody>
          <a:bodyPr/>
          <a:lstStyle/>
          <a:p>
            <a:r>
              <a:rPr lang="zh-CN" altLang="en-US" dirty="0"/>
              <a:t>工作内容</a:t>
            </a:r>
            <a:r>
              <a:rPr lang="en-US" altLang="zh-CN" dirty="0"/>
              <a:t>-</a:t>
            </a:r>
            <a:r>
              <a:rPr lang="zh-CN" altLang="en-US" dirty="0"/>
              <a:t>打开应用商店优化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27992F4-BB8D-B14B-9ECF-315655E64862}"/>
              </a:ext>
            </a:extLst>
          </p:cNvPr>
          <p:cNvSpPr txBox="1"/>
          <p:nvPr/>
        </p:nvSpPr>
        <p:spPr>
          <a:xfrm>
            <a:off x="436716" y="1502008"/>
            <a:ext cx="23054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1215-</a:t>
            </a:r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应用商店打开优化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7A3BF1D-2E63-3747-B91B-1B8C043FE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04217"/>
            <a:ext cx="5976664" cy="5233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A04DDFD-FB55-9244-9C1F-1750030FB0A6}"/>
              </a:ext>
            </a:extLst>
          </p:cNvPr>
          <p:cNvSpPr txBox="1"/>
          <p:nvPr/>
        </p:nvSpPr>
        <p:spPr>
          <a:xfrm>
            <a:off x="6096000" y="1004217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优化成果</a:t>
            </a: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194D9570-816B-5E43-9B9C-D1305651F4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398795"/>
              </p:ext>
            </p:extLst>
          </p:nvPr>
        </p:nvGraphicFramePr>
        <p:xfrm>
          <a:off x="5957259" y="1486793"/>
          <a:ext cx="6078020" cy="5294991"/>
        </p:xfrm>
        <a:graphic>
          <a:graphicData uri="http://schemas.openxmlformats.org/drawingml/2006/table">
            <a:tbl>
              <a:tblPr firstRow="1">
                <a:tableStyleId>{0660B408-B3CF-4A94-85FC-2B1E0A45F4A2}</a:tableStyleId>
              </a:tblPr>
              <a:tblGrid>
                <a:gridCol w="1325493">
                  <a:extLst>
                    <a:ext uri="{9D8B030D-6E8A-4147-A177-3AD203B41FA5}">
                      <a16:colId xmlns:a16="http://schemas.microsoft.com/office/drawing/2014/main" val="3023080366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3378261378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740120885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1139277170"/>
                    </a:ext>
                  </a:extLst>
                </a:gridCol>
                <a:gridCol w="1800199">
                  <a:extLst>
                    <a:ext uri="{9D8B030D-6E8A-4147-A177-3AD203B41FA5}">
                      <a16:colId xmlns:a16="http://schemas.microsoft.com/office/drawing/2014/main" val="1866145393"/>
                    </a:ext>
                  </a:extLst>
                </a:gridCol>
              </a:tblGrid>
              <a:tr h="55373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类别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机型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优化前</a:t>
                      </a:r>
                      <a:endParaRPr lang="en-US" altLang="zh-CN" sz="12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zh-CN" sz="1200" u="none" strike="noStrike" dirty="0">
                          <a:effectLst/>
                        </a:rPr>
                        <a:t>(1115</a:t>
                      </a:r>
                      <a:r>
                        <a:rPr lang="zh-CN" altLang="en-US" sz="1200" u="none" strike="noStrike" dirty="0">
                          <a:effectLst/>
                        </a:rPr>
                        <a:t>版本</a:t>
                      </a:r>
                      <a:r>
                        <a:rPr lang="en-US" altLang="zh-CN" sz="1200" u="none" strike="noStrike" dirty="0">
                          <a:effectLst/>
                        </a:rPr>
                        <a:t>)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优化后</a:t>
                      </a:r>
                      <a:endParaRPr lang="en-US" altLang="zh-CN" sz="12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（</a:t>
                      </a:r>
                      <a:r>
                        <a:rPr lang="en-US" altLang="zh-CN" sz="1200" u="none" strike="noStrike" dirty="0">
                          <a:effectLst/>
                        </a:rPr>
                        <a:t>1215</a:t>
                      </a:r>
                      <a:r>
                        <a:rPr lang="zh-CN" altLang="en-US" sz="1200" u="none" strike="noStrike" dirty="0">
                          <a:effectLst/>
                        </a:rPr>
                        <a:t>版本）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收益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316466"/>
                  </a:ext>
                </a:extLst>
              </a:tr>
              <a:tr h="60737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>
                          <a:effectLst/>
                        </a:rPr>
                        <a:t>关闭精选推荐打开应用商店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AILABS_S3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1784.8ms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2954.5ms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时间减少大约 </a:t>
                      </a:r>
                      <a:r>
                        <a:rPr lang="en-US" altLang="zh-C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116.7 </a:t>
                      </a:r>
                      <a:r>
                        <a:rPr lang="en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ms</a:t>
                      </a:r>
                      <a:endParaRPr lang="en" sz="1200" b="0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117672"/>
                  </a:ext>
                </a:extLst>
              </a:tr>
              <a:tr h="7004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精选推荐打开应用商店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AILABS_S4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2132.9ms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2058ms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时间减少大约 </a:t>
                      </a:r>
                      <a:r>
                        <a:rPr lang="en-US" altLang="zh-C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74.9 </a:t>
                      </a:r>
                      <a:r>
                        <a:rPr lang="en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ms</a:t>
                      </a:r>
                      <a:endParaRPr lang="en" sz="1200" b="0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36938"/>
                  </a:ext>
                </a:extLst>
              </a:tr>
              <a:tr h="50839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打开下载过渡页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AILABS_S5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1014.8ms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1994.6ms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时间减少大约 </a:t>
                      </a:r>
                      <a:r>
                        <a:rPr lang="en-US" altLang="zh-C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979.8 </a:t>
                      </a:r>
                      <a:r>
                        <a:rPr lang="en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ms</a:t>
                      </a:r>
                      <a:endParaRPr lang="en" sz="1200" b="0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025028"/>
                  </a:ext>
                </a:extLst>
              </a:tr>
              <a:tr h="80742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应用市场内打开应用详情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AILABS_S6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3499.6ms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909.5ms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时间减少大约 </a:t>
                      </a:r>
                      <a:r>
                        <a:rPr lang="en-US" altLang="zh-C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2590.1 </a:t>
                      </a:r>
                      <a:r>
                        <a:rPr lang="en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ms</a:t>
                      </a:r>
                      <a:endParaRPr lang="en" sz="1200" b="0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148762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>
                          <a:effectLst/>
                        </a:rPr>
                        <a:t>精选推荐压测结果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AILABS_S7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cpuAvg:19</a:t>
                      </a:r>
                      <a:br>
                        <a:rPr lang="en" sz="1200" u="none" strike="noStrike" dirty="0">
                          <a:effectLst/>
                        </a:rPr>
                      </a:br>
                      <a:r>
                        <a:rPr lang="en" sz="1200" u="none" strike="noStrike" dirty="0">
                          <a:effectLst/>
                        </a:rPr>
                        <a:t>cpuMax:197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cpuAvg:10</a:t>
                      </a:r>
                      <a:br>
                        <a:rPr lang="en" sz="1200" u="none" strike="noStrike">
                          <a:effectLst/>
                        </a:rPr>
                      </a:br>
                      <a:r>
                        <a:rPr lang="en" sz="1200" u="none" strike="noStrike">
                          <a:effectLst/>
                        </a:rPr>
                        <a:t>cpuMax:125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cpuAvg:9</a:t>
                      </a:r>
                      <a:b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cpuMax:72</a:t>
                      </a:r>
                      <a:endParaRPr lang="en" sz="1200" b="0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211658"/>
                  </a:ext>
                </a:extLst>
              </a:tr>
              <a:tr h="146958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 dirty="0">
                          <a:effectLst/>
                        </a:rPr>
                        <a:t>关闭精选推荐压测</a:t>
                      </a:r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AILABS_S8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cpuAvg:22</a:t>
                      </a:r>
                      <a:br>
                        <a:rPr lang="en" sz="1200" u="none" strike="noStrike" dirty="0">
                          <a:effectLst/>
                        </a:rPr>
                      </a:br>
                      <a:r>
                        <a:rPr lang="en" sz="1200" u="none" strike="noStrike" dirty="0">
                          <a:effectLst/>
                        </a:rPr>
                        <a:t>cpuMax:309</a:t>
                      </a:r>
                      <a:br>
                        <a:rPr lang="en" sz="1200" u="none" strike="noStrike" dirty="0">
                          <a:effectLst/>
                        </a:rPr>
                      </a:br>
                      <a:r>
                        <a:rPr lang="en" sz="1200" u="none" strike="noStrike" dirty="0">
                          <a:effectLst/>
                        </a:rPr>
                        <a:t>memAvg:129</a:t>
                      </a:r>
                      <a:br>
                        <a:rPr lang="en" sz="1200" u="none" strike="noStrike" dirty="0">
                          <a:effectLst/>
                        </a:rPr>
                      </a:br>
                      <a:r>
                        <a:rPr lang="en" sz="1200" u="none" strike="noStrike" dirty="0">
                          <a:effectLst/>
                        </a:rPr>
                        <a:t>memMax:184</a:t>
                      </a:r>
                      <a:endParaRPr lang="e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</a:rPr>
                        <a:t>cpuAvg:10</a:t>
                      </a:r>
                      <a:br>
                        <a:rPr lang="en" sz="1200" u="none" strike="noStrike">
                          <a:effectLst/>
                        </a:rPr>
                      </a:br>
                      <a:r>
                        <a:rPr lang="en" sz="1200" u="none" strike="noStrike">
                          <a:effectLst/>
                        </a:rPr>
                        <a:t>cpuMax:125</a:t>
                      </a:r>
                      <a:br>
                        <a:rPr lang="en" sz="1200" u="none" strike="noStrike">
                          <a:effectLst/>
                        </a:rPr>
                      </a:br>
                      <a:r>
                        <a:rPr lang="en" sz="1200" u="none" strike="noStrike">
                          <a:effectLst/>
                        </a:rPr>
                        <a:t>memAvg:127</a:t>
                      </a:r>
                      <a:br>
                        <a:rPr lang="en" sz="1200" u="none" strike="noStrike">
                          <a:effectLst/>
                        </a:rPr>
                      </a:br>
                      <a:r>
                        <a:rPr lang="en" sz="1200" u="none" strike="noStrike">
                          <a:effectLst/>
                        </a:rPr>
                        <a:t>memMax:150</a:t>
                      </a:r>
                      <a:endParaRPr lang="en" sz="1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cpuAvg:12</a:t>
                      </a:r>
                      <a:b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cpuMax:184</a:t>
                      </a:r>
                      <a:b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memAvg:2</a:t>
                      </a:r>
                      <a:b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en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memMax:34</a:t>
                      </a:r>
                      <a:endParaRPr lang="en" sz="1200" b="0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solidFill>
                      <a:srgbClr val="EE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106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128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3352" y="460623"/>
            <a:ext cx="10515600" cy="543594"/>
          </a:xfrm>
        </p:spPr>
        <p:txBody>
          <a:bodyPr/>
          <a:lstStyle/>
          <a:p>
            <a:r>
              <a:rPr lang="zh-CN" altLang="en-US" dirty="0"/>
              <a:t>工作内容</a:t>
            </a:r>
            <a:r>
              <a:rPr lang="en-US" altLang="zh-CN" dirty="0"/>
              <a:t>-</a:t>
            </a:r>
            <a:r>
              <a:rPr lang="zh-CN" altLang="en-US" dirty="0"/>
              <a:t>应用商店优化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F71D1709-291C-8947-9D23-091B90CBF3F6}"/>
              </a:ext>
            </a:extLst>
          </p:cNvPr>
          <p:cNvSpPr/>
          <p:nvPr/>
        </p:nvSpPr>
        <p:spPr>
          <a:xfrm>
            <a:off x="263352" y="1268760"/>
            <a:ext cx="3907499" cy="1202065"/>
          </a:xfrm>
          <a:prstGeom prst="roundRect">
            <a:avLst>
              <a:gd name="adj" fmla="val 2782"/>
            </a:avLst>
          </a:prstGeom>
          <a:solidFill>
            <a:schemeClr val="accent2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B34DB4-285C-844C-9C8E-52562DC1A164}"/>
              </a:ext>
            </a:extLst>
          </p:cNvPr>
          <p:cNvSpPr/>
          <p:nvPr/>
        </p:nvSpPr>
        <p:spPr>
          <a:xfrm>
            <a:off x="364708" y="1832566"/>
            <a:ext cx="34990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接入秒开指标：接入 </a:t>
            </a:r>
            <a:r>
              <a:rPr lang="en-US" altLang="zh-CN" sz="1200" dirty="0" err="1">
                <a:solidFill>
                  <a:schemeClr val="bg1"/>
                </a:solidFill>
              </a:rPr>
              <a:t>Performace</a:t>
            </a:r>
            <a:r>
              <a:rPr lang="zh-CN" altLang="en-US" sz="1200" dirty="0">
                <a:solidFill>
                  <a:schemeClr val="bg1"/>
                </a:solidFill>
              </a:rPr>
              <a:t> 中启动性能模块，打开应用商店上报指标。</a:t>
            </a:r>
            <a:endParaRPr lang="zh-CN" altLang="en-US" sz="12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A26B073-597E-AE49-A05B-0316506374D1}"/>
              </a:ext>
            </a:extLst>
          </p:cNvPr>
          <p:cNvSpPr txBox="1"/>
          <p:nvPr/>
        </p:nvSpPr>
        <p:spPr>
          <a:xfrm>
            <a:off x="364708" y="1430000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0115-</a:t>
            </a:r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补充指标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3EED680-A232-2049-BDBE-2B9E9135D4E8}"/>
              </a:ext>
            </a:extLst>
          </p:cNvPr>
          <p:cNvSpPr/>
          <p:nvPr/>
        </p:nvSpPr>
        <p:spPr>
          <a:xfrm>
            <a:off x="263352" y="2852936"/>
            <a:ext cx="3907499" cy="1579469"/>
          </a:xfrm>
          <a:prstGeom prst="roundRect">
            <a:avLst>
              <a:gd name="adj" fmla="val 2782"/>
            </a:avLst>
          </a:prstGeom>
          <a:solidFill>
            <a:schemeClr val="accent2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1323D2-5E09-624E-B27F-06402FEC464D}"/>
              </a:ext>
            </a:extLst>
          </p:cNvPr>
          <p:cNvSpPr/>
          <p:nvPr/>
        </p:nvSpPr>
        <p:spPr>
          <a:xfrm>
            <a:off x="364708" y="3352730"/>
            <a:ext cx="36430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1.</a:t>
            </a:r>
            <a:r>
              <a:rPr lang="zh-CN" altLang="en-US" sz="1200" dirty="0">
                <a:solidFill>
                  <a:schemeClr val="bg1"/>
                </a:solidFill>
              </a:rPr>
              <a:t> 如果预装应用安装失败的原因是内存不足，则不进行安装重试。</a:t>
            </a:r>
            <a:endParaRPr lang="en-US" altLang="zh-CN" sz="1200" dirty="0"/>
          </a:p>
          <a:p>
            <a:r>
              <a:rPr lang="en-US" altLang="zh-CN" sz="1200" dirty="0">
                <a:solidFill>
                  <a:schemeClr val="bg1"/>
                </a:solidFill>
              </a:rPr>
              <a:t>2.</a:t>
            </a:r>
            <a:r>
              <a:rPr lang="zh-CN" altLang="en-US" sz="1200" dirty="0">
                <a:solidFill>
                  <a:schemeClr val="bg1"/>
                </a:solidFill>
              </a:rPr>
              <a:t> 安装上报埋点信息补充重试次数、应用名、应用包名、下载失败 </a:t>
            </a:r>
            <a:r>
              <a:rPr lang="en-US" altLang="zh-CN" sz="1200" dirty="0">
                <a:solidFill>
                  <a:schemeClr val="bg1"/>
                </a:solidFill>
              </a:rPr>
              <a:t>code</a:t>
            </a:r>
            <a:r>
              <a:rPr lang="zh-CN" altLang="en-US" sz="1200" dirty="0">
                <a:solidFill>
                  <a:schemeClr val="bg1"/>
                </a:solidFill>
              </a:rPr>
              <a:t>。</a:t>
            </a:r>
            <a:endParaRPr lang="en-US" altLang="zh-CN" sz="1200" dirty="0">
              <a:solidFill>
                <a:schemeClr val="bg1"/>
              </a:solidFill>
            </a:endParaRPr>
          </a:p>
          <a:p>
            <a:r>
              <a:rPr lang="en-US" altLang="zh-CN" sz="1200" dirty="0">
                <a:solidFill>
                  <a:schemeClr val="bg1"/>
                </a:solidFill>
              </a:rPr>
              <a:t>3.</a:t>
            </a:r>
            <a:r>
              <a:rPr lang="zh-CN" altLang="en-US" sz="1200" dirty="0">
                <a:solidFill>
                  <a:schemeClr val="bg1"/>
                </a:solidFill>
              </a:rPr>
              <a:t> 预装信息携带请求数据的 </a:t>
            </a:r>
            <a:r>
              <a:rPr lang="en-US" altLang="zh-CN" sz="1200" dirty="0" err="1">
                <a:solidFill>
                  <a:schemeClr val="bg1"/>
                </a:solidFill>
              </a:rPr>
              <a:t>traceid</a:t>
            </a:r>
            <a:r>
              <a:rPr lang="zh-CN" altLang="en-US" sz="1200" dirty="0">
                <a:solidFill>
                  <a:schemeClr val="bg1"/>
                </a:solidFill>
              </a:rPr>
              <a:t>，补充场景。</a:t>
            </a:r>
            <a:endParaRPr lang="en-US" altLang="zh-CN" sz="1200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C46C0F-6212-A544-B645-F9DEB82E2E4F}"/>
              </a:ext>
            </a:extLst>
          </p:cNvPr>
          <p:cNvSpPr txBox="1"/>
          <p:nvPr/>
        </p:nvSpPr>
        <p:spPr>
          <a:xfrm>
            <a:off x="364708" y="3014176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0215-</a:t>
            </a:r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埋点优化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D83D4858-B616-A940-8A67-1C4F35C2EB13}"/>
              </a:ext>
            </a:extLst>
          </p:cNvPr>
          <p:cNvSpPr/>
          <p:nvPr/>
        </p:nvSpPr>
        <p:spPr>
          <a:xfrm>
            <a:off x="263352" y="4823047"/>
            <a:ext cx="3907499" cy="1764136"/>
          </a:xfrm>
          <a:prstGeom prst="roundRect">
            <a:avLst>
              <a:gd name="adj" fmla="val 2782"/>
            </a:avLst>
          </a:prstGeom>
          <a:solidFill>
            <a:schemeClr val="accent2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150F1FA-D222-0D4F-B942-12C5202FBB7C}"/>
              </a:ext>
            </a:extLst>
          </p:cNvPr>
          <p:cNvSpPr/>
          <p:nvPr/>
        </p:nvSpPr>
        <p:spPr>
          <a:xfrm>
            <a:off x="364708" y="5386854"/>
            <a:ext cx="34990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1.</a:t>
            </a:r>
            <a:r>
              <a:rPr lang="zh-CN" altLang="en-US" sz="1200" dirty="0">
                <a:solidFill>
                  <a:schemeClr val="bg1"/>
                </a:solidFill>
              </a:rPr>
              <a:t> 打开应用：应用市场、我的应用、应用详情等打开应用逻辑统一，避免不同界面打开同一应用现象不同。</a:t>
            </a:r>
            <a:endParaRPr lang="en-US" altLang="zh-CN" sz="1200" dirty="0">
              <a:solidFill>
                <a:schemeClr val="bg1"/>
              </a:solidFill>
            </a:endParaRPr>
          </a:p>
          <a:p>
            <a:r>
              <a:rPr lang="en-US" altLang="zh-CN" sz="1200" dirty="0">
                <a:solidFill>
                  <a:schemeClr val="bg1"/>
                </a:solidFill>
              </a:rPr>
              <a:t>2.</a:t>
            </a:r>
            <a:r>
              <a:rPr lang="zh-CN" altLang="en-US" sz="1200" dirty="0">
                <a:solidFill>
                  <a:schemeClr val="bg1"/>
                </a:solidFill>
              </a:rPr>
              <a:t> 预装：各场景触发预装检测逻辑统一。</a:t>
            </a:r>
            <a:endParaRPr lang="en-US" altLang="zh-CN" sz="1200" dirty="0">
              <a:solidFill>
                <a:schemeClr val="bg1"/>
              </a:solidFill>
            </a:endParaRPr>
          </a:p>
          <a:p>
            <a:r>
              <a:rPr lang="en-US" altLang="zh-CN" sz="1200" dirty="0">
                <a:solidFill>
                  <a:schemeClr val="bg1"/>
                </a:solidFill>
              </a:rPr>
              <a:t>3.</a:t>
            </a:r>
            <a:r>
              <a:rPr lang="zh-CN" altLang="en-US" sz="1200" dirty="0">
                <a:solidFill>
                  <a:schemeClr val="bg1"/>
                </a:solidFill>
              </a:rPr>
              <a:t> 下载安装：拆分下载和安装代码，方便增加调用场景。</a:t>
            </a:r>
            <a:endParaRPr lang="en-US" altLang="zh-CN" sz="1200" dirty="0">
              <a:solidFill>
                <a:schemeClr val="bg1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59F278C-6F30-AD4C-9896-741FAF387472}"/>
              </a:ext>
            </a:extLst>
          </p:cNvPr>
          <p:cNvSpPr txBox="1"/>
          <p:nvPr/>
        </p:nvSpPr>
        <p:spPr>
          <a:xfrm>
            <a:off x="364708" y="4984288"/>
            <a:ext cx="30572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打开应用、预装、下载安装优化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B4AF9D6-832B-9047-9C09-609958983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9687" y="1165766"/>
            <a:ext cx="7578408" cy="5143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344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3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/>
      <p:bldP spid="10" grpId="0"/>
      <p:bldP spid="11" grpId="0" animBg="1"/>
      <p:bldP spid="11" grpId="1" animBg="1"/>
      <p:bldP spid="12" grpId="0"/>
      <p:bldP spid="13" grpId="0"/>
      <p:bldP spid="14" grpId="0" animBg="1"/>
      <p:bldP spid="14" grpId="1" animBg="1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3352" y="460623"/>
            <a:ext cx="10515600" cy="543594"/>
          </a:xfrm>
        </p:spPr>
        <p:txBody>
          <a:bodyPr/>
          <a:lstStyle/>
          <a:p>
            <a:r>
              <a:rPr lang="zh-CN" altLang="en-US" dirty="0"/>
              <a:t>工作内容</a:t>
            </a:r>
            <a:r>
              <a:rPr lang="en-US" altLang="zh-CN" dirty="0"/>
              <a:t>-AR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27992F4-BB8D-B14B-9ECF-315655E64862}"/>
              </a:ext>
            </a:extLst>
          </p:cNvPr>
          <p:cNvSpPr txBox="1"/>
          <p:nvPr/>
        </p:nvSpPr>
        <p:spPr>
          <a:xfrm>
            <a:off x="436716" y="1502008"/>
            <a:ext cx="23054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1215-</a:t>
            </a:r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应用商店打开优化</a:t>
            </a:r>
          </a:p>
        </p:txBody>
      </p:sp>
      <p:pic>
        <p:nvPicPr>
          <p:cNvPr id="4" name="image_track.mp4" descr="image_track.mp4">
            <a:hlinkClick r:id="" action="ppaction://media"/>
            <a:extLst>
              <a:ext uri="{FF2B5EF4-FFF2-40B4-BE49-F238E27FC236}">
                <a16:creationId xmlns:a16="http://schemas.microsoft.com/office/drawing/2014/main" id="{BDB1B47D-91BF-8F47-A0E7-C0E49F9788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52184" y="969728"/>
            <a:ext cx="2520280" cy="554358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668324A-E182-7141-964A-775C9FF99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989494"/>
            <a:ext cx="6333762" cy="5542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263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80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3352" y="460623"/>
            <a:ext cx="10515600" cy="543594"/>
          </a:xfrm>
        </p:spPr>
        <p:txBody>
          <a:bodyPr/>
          <a:lstStyle/>
          <a:p>
            <a:r>
              <a:rPr lang="zh-CN" altLang="en-US" dirty="0"/>
              <a:t>工作内容</a:t>
            </a:r>
            <a:r>
              <a:rPr lang="en-US" altLang="zh-CN" dirty="0"/>
              <a:t>-</a:t>
            </a:r>
            <a:r>
              <a:rPr lang="zh-CN" altLang="en-US" dirty="0"/>
              <a:t>文档沉淀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241D0616-9243-F34A-8FE8-8910B6CA1E0B}"/>
              </a:ext>
            </a:extLst>
          </p:cNvPr>
          <p:cNvSpPr/>
          <p:nvPr/>
        </p:nvSpPr>
        <p:spPr>
          <a:xfrm>
            <a:off x="367038" y="2968296"/>
            <a:ext cx="3499044" cy="1948801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 dirty="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7E53290-9DC0-414D-9DB0-376D8CC0AC37}"/>
              </a:ext>
            </a:extLst>
          </p:cNvPr>
          <p:cNvSpPr/>
          <p:nvPr/>
        </p:nvSpPr>
        <p:spPr>
          <a:xfrm>
            <a:off x="468393" y="3532102"/>
            <a:ext cx="301530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20210923-【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代理</a:t>
            </a: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apk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】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爱奇艺数据接口（播放历史、播放市场等）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20211030-【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应用商店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】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应用商店遗留的逻辑问题修复 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20211115-【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应用商店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】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应用安装过渡页增加安装失败提示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040F4EE-8EC2-1E4E-8EDF-AF3A1A3A8903}"/>
              </a:ext>
            </a:extLst>
          </p:cNvPr>
          <p:cNvSpPr txBox="1"/>
          <p:nvPr/>
        </p:nvSpPr>
        <p:spPr>
          <a:xfrm>
            <a:off x="468393" y="3129536"/>
            <a:ext cx="1527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需求文档</a:t>
            </a:r>
            <a:r>
              <a:rPr lang="en-US" altLang="zh-CN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-22</a:t>
            </a:r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 篇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9F13EC2F-E27F-F64B-BFA0-1C9312527A91}"/>
              </a:ext>
            </a:extLst>
          </p:cNvPr>
          <p:cNvSpPr/>
          <p:nvPr/>
        </p:nvSpPr>
        <p:spPr>
          <a:xfrm>
            <a:off x="4293113" y="2981934"/>
            <a:ext cx="3499044" cy="1948801"/>
          </a:xfrm>
          <a:prstGeom prst="roundRect">
            <a:avLst>
              <a:gd name="adj" fmla="val 2782"/>
            </a:avLst>
          </a:prstGeom>
          <a:solidFill>
            <a:schemeClr val="accent2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9E383B2-EDDA-604C-9AC3-533128602EB0}"/>
              </a:ext>
            </a:extLst>
          </p:cNvPr>
          <p:cNvSpPr txBox="1"/>
          <p:nvPr/>
        </p:nvSpPr>
        <p:spPr>
          <a:xfrm>
            <a:off x="4394468" y="3143174"/>
            <a:ext cx="1527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解疑文档</a:t>
            </a:r>
            <a:r>
              <a:rPr lang="en-US" altLang="zh-CN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-23</a:t>
            </a:r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 篇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5BCA2F7C-99FE-A048-B160-53C801172382}"/>
              </a:ext>
            </a:extLst>
          </p:cNvPr>
          <p:cNvSpPr/>
          <p:nvPr/>
        </p:nvSpPr>
        <p:spPr>
          <a:xfrm>
            <a:off x="8256240" y="2968296"/>
            <a:ext cx="3499044" cy="1948801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rgbClr val="EE7D31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807CA7A-5979-D94F-917C-8C54C3E12B60}"/>
              </a:ext>
            </a:extLst>
          </p:cNvPr>
          <p:cNvSpPr/>
          <p:nvPr/>
        </p:nvSpPr>
        <p:spPr>
          <a:xfrm>
            <a:off x="8357595" y="3532102"/>
            <a:ext cx="30153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百宝箱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-</a:t>
            </a: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</a:rPr>
              <a:t>ut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 日志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守望台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-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单台设备查询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空间清理配置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UI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 中心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-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日志查询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积木台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-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设备查询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3C45A13-EFDE-4F43-9A50-4BC3E11A030A}"/>
              </a:ext>
            </a:extLst>
          </p:cNvPr>
          <p:cNvSpPr txBox="1"/>
          <p:nvPr/>
        </p:nvSpPr>
        <p:spPr>
          <a:xfrm>
            <a:off x="8357595" y="3129536"/>
            <a:ext cx="1527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工具使用</a:t>
            </a:r>
            <a:r>
              <a:rPr lang="en-US" altLang="zh-CN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-12</a:t>
            </a:r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 篇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DFE87D5B-56F1-2B48-BE9A-9C52C34B5D80}"/>
              </a:ext>
            </a:extLst>
          </p:cNvPr>
          <p:cNvSpPr/>
          <p:nvPr/>
        </p:nvSpPr>
        <p:spPr>
          <a:xfrm>
            <a:off x="329985" y="1004217"/>
            <a:ext cx="11393621" cy="1632695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 dirty="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3C29C29-9BCF-A84E-BEB9-A51076F3E6E1}"/>
              </a:ext>
            </a:extLst>
          </p:cNvPr>
          <p:cNvSpPr/>
          <p:nvPr/>
        </p:nvSpPr>
        <p:spPr>
          <a:xfrm>
            <a:off x="468392" y="1196752"/>
            <a:ext cx="111002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</a:rPr>
              <a:t>为什么需要文档：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D3B6F28-971D-7949-A6F8-420869F518ED}"/>
              </a:ext>
            </a:extLst>
          </p:cNvPr>
          <p:cNvSpPr/>
          <p:nvPr/>
        </p:nvSpPr>
        <p:spPr>
          <a:xfrm>
            <a:off x="468392" y="1655221"/>
            <a:ext cx="1739176" cy="276999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不同的人询问相同问题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784DD02-6C57-C84A-B647-FEE72D43B41C}"/>
              </a:ext>
            </a:extLst>
          </p:cNvPr>
          <p:cNvSpPr/>
          <p:nvPr/>
        </p:nvSpPr>
        <p:spPr>
          <a:xfrm>
            <a:off x="2762275" y="1655220"/>
            <a:ext cx="2235109" cy="2769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需要查看代码才能确定的问题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E7AE292-A2A4-5C44-BCC5-61EC0512F067}"/>
              </a:ext>
            </a:extLst>
          </p:cNvPr>
          <p:cNvSpPr/>
          <p:nvPr/>
        </p:nvSpPr>
        <p:spPr>
          <a:xfrm>
            <a:off x="5732151" y="1682065"/>
            <a:ext cx="1442849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经常被询问的问题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BE71D6F-C433-8143-BFBD-B61410500FCE}"/>
              </a:ext>
            </a:extLst>
          </p:cNvPr>
          <p:cNvSpPr/>
          <p:nvPr/>
        </p:nvSpPr>
        <p:spPr>
          <a:xfrm>
            <a:off x="2107175" y="2093459"/>
            <a:ext cx="845599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项目转交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C6BB3A9-8743-A240-93D0-07DE98190A5E}"/>
              </a:ext>
            </a:extLst>
          </p:cNvPr>
          <p:cNvSpPr/>
          <p:nvPr/>
        </p:nvSpPr>
        <p:spPr>
          <a:xfrm>
            <a:off x="8437921" y="2101320"/>
            <a:ext cx="855972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需求明确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1D0B796-0A7B-3444-A49D-A0A619590173}"/>
              </a:ext>
            </a:extLst>
          </p:cNvPr>
          <p:cNvSpPr/>
          <p:nvPr/>
        </p:nvSpPr>
        <p:spPr>
          <a:xfrm>
            <a:off x="695400" y="2093460"/>
            <a:ext cx="864096" cy="2769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梳理逻辑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9F00EAB-C2A6-2D4F-834C-B7E81292C8FA}"/>
              </a:ext>
            </a:extLst>
          </p:cNvPr>
          <p:cNvSpPr/>
          <p:nvPr/>
        </p:nvSpPr>
        <p:spPr>
          <a:xfrm>
            <a:off x="3537195" y="2092881"/>
            <a:ext cx="1442849" cy="2769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方便后续需求开发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6EE043B-1CB9-0F47-A0E8-741DD3BF88AA}"/>
              </a:ext>
            </a:extLst>
          </p:cNvPr>
          <p:cNvSpPr/>
          <p:nvPr/>
        </p:nvSpPr>
        <p:spPr>
          <a:xfrm>
            <a:off x="7639070" y="1697839"/>
            <a:ext cx="1790655" cy="2769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问谁都不知道的问题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E89C283-0BBD-4647-9A30-E4369C489EBA}"/>
              </a:ext>
            </a:extLst>
          </p:cNvPr>
          <p:cNvSpPr/>
          <p:nvPr/>
        </p:nvSpPr>
        <p:spPr>
          <a:xfrm>
            <a:off x="5576168" y="2100184"/>
            <a:ext cx="2070821" cy="2769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优化功能、代码重构的基础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144E646-3A45-9746-A87B-C4A6E01906DD}"/>
              </a:ext>
            </a:extLst>
          </p:cNvPr>
          <p:cNvSpPr/>
          <p:nvPr/>
        </p:nvSpPr>
        <p:spPr>
          <a:xfrm>
            <a:off x="9943454" y="2092880"/>
            <a:ext cx="1381575" cy="2769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</a:rPr>
              <a:t>提高工作效率</a:t>
            </a: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CEDF3DD3-3B23-0C49-A984-446BBABE9AE3}"/>
              </a:ext>
            </a:extLst>
          </p:cNvPr>
          <p:cNvSpPr/>
          <p:nvPr/>
        </p:nvSpPr>
        <p:spPr>
          <a:xfrm>
            <a:off x="329985" y="5078337"/>
            <a:ext cx="3499044" cy="1632695"/>
          </a:xfrm>
          <a:prstGeom prst="roundRect">
            <a:avLst>
              <a:gd name="adj" fmla="val 2782"/>
            </a:avLst>
          </a:prstGeom>
          <a:solidFill>
            <a:schemeClr val="accent2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D00CF55A-0CC1-E64D-AA95-80303C8211B0}"/>
              </a:ext>
            </a:extLst>
          </p:cNvPr>
          <p:cNvSpPr/>
          <p:nvPr/>
        </p:nvSpPr>
        <p:spPr>
          <a:xfrm>
            <a:off x="431340" y="5642143"/>
            <a:ext cx="30153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bg1"/>
                </a:solidFill>
              </a:rPr>
              <a:t>打开应用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bg1"/>
                </a:solidFill>
              </a:rPr>
              <a:t>预装检测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bg1"/>
                </a:solidFill>
              </a:rPr>
              <a:t>应用市场体验优化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bg1"/>
                </a:solidFill>
              </a:rPr>
              <a:t>应用商店 </a:t>
            </a:r>
            <a:r>
              <a:rPr lang="en-US" altLang="zh-CN" sz="1200" dirty="0" err="1">
                <a:solidFill>
                  <a:schemeClr val="bg1"/>
                </a:solidFill>
              </a:rPr>
              <a:t>ut</a:t>
            </a:r>
            <a:r>
              <a:rPr lang="zh-CN" altLang="en-US" sz="1200" dirty="0">
                <a:solidFill>
                  <a:schemeClr val="bg1"/>
                </a:solidFill>
              </a:rPr>
              <a:t> 埋点整理</a:t>
            </a:r>
            <a:endParaRPr lang="en-US" altLang="zh-CN" sz="1200" dirty="0">
              <a:solidFill>
                <a:schemeClr val="bg1"/>
              </a:solidFill>
            </a:endParaRPr>
          </a:p>
          <a:p>
            <a:r>
              <a:rPr lang="en-US" altLang="zh-CN" sz="12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59C8E5B-6CAF-3343-94BA-F3D1B038D545}"/>
              </a:ext>
            </a:extLst>
          </p:cNvPr>
          <p:cNvSpPr txBox="1"/>
          <p:nvPr/>
        </p:nvSpPr>
        <p:spPr>
          <a:xfrm>
            <a:off x="431340" y="5239577"/>
            <a:ext cx="10134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设计</a:t>
            </a:r>
            <a:r>
              <a:rPr lang="en-US" altLang="zh-CN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-8</a:t>
            </a:r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 篇</a:t>
            </a: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1B9A5634-44D3-344E-A682-CDFA7E3EC9FF}"/>
              </a:ext>
            </a:extLst>
          </p:cNvPr>
          <p:cNvSpPr/>
          <p:nvPr/>
        </p:nvSpPr>
        <p:spPr>
          <a:xfrm>
            <a:off x="4293113" y="5085184"/>
            <a:ext cx="3499044" cy="1632695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rgbClr val="EE7D31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CCC9137-1E92-4449-9269-3C79B29DECF8}"/>
              </a:ext>
            </a:extLst>
          </p:cNvPr>
          <p:cNvSpPr/>
          <p:nvPr/>
        </p:nvSpPr>
        <p:spPr>
          <a:xfrm>
            <a:off x="4394468" y="5648990"/>
            <a:ext cx="30153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安装成功率数据分析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打开应用市场性能分析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打开应用详情耗时分析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打开应用市场耗时分析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C1F85BB0-62CE-B149-A673-A05783869B53}"/>
              </a:ext>
            </a:extLst>
          </p:cNvPr>
          <p:cNvSpPr txBox="1"/>
          <p:nvPr/>
        </p:nvSpPr>
        <p:spPr>
          <a:xfrm>
            <a:off x="4394468" y="5246424"/>
            <a:ext cx="10134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分析</a:t>
            </a:r>
            <a:r>
              <a:rPr lang="en-US" altLang="zh-CN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-5</a:t>
            </a:r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 篇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A4FE13A9-EB28-FC4A-A7CE-6F0D433A52B0}"/>
              </a:ext>
            </a:extLst>
          </p:cNvPr>
          <p:cNvSpPr/>
          <p:nvPr/>
        </p:nvSpPr>
        <p:spPr>
          <a:xfrm>
            <a:off x="8268319" y="5085184"/>
            <a:ext cx="3499044" cy="1632695"/>
          </a:xfrm>
          <a:prstGeom prst="roundRect">
            <a:avLst>
              <a:gd name="adj" fmla="val 2782"/>
            </a:avLst>
          </a:prstGeom>
          <a:solidFill>
            <a:schemeClr val="accent2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A3B7844-6F85-7C49-A26E-5FC539A238B6}"/>
              </a:ext>
            </a:extLst>
          </p:cNvPr>
          <p:cNvSpPr/>
          <p:nvPr/>
        </p:nvSpPr>
        <p:spPr>
          <a:xfrm>
            <a:off x="8369674" y="5648990"/>
            <a:ext cx="30153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en-US" altLang="zh-CN" sz="1200" dirty="0">
                <a:solidFill>
                  <a:schemeClr val="bg1"/>
                </a:solidFill>
              </a:rPr>
              <a:t>C#</a:t>
            </a:r>
            <a:r>
              <a:rPr lang="zh-CN" altLang="en-US" sz="1200" dirty="0">
                <a:solidFill>
                  <a:schemeClr val="bg1"/>
                </a:solidFill>
              </a:rPr>
              <a:t> 基础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28600" indent="-228600">
              <a:buAutoNum type="arabicPeriod"/>
            </a:pPr>
            <a:r>
              <a:rPr lang="en-US" altLang="zh-CN" sz="1200" dirty="0">
                <a:solidFill>
                  <a:schemeClr val="bg1"/>
                </a:solidFill>
              </a:rPr>
              <a:t>Unity</a:t>
            </a:r>
          </a:p>
          <a:p>
            <a:pPr marL="228600" indent="-228600">
              <a:buAutoNum type="arabicPeriod"/>
            </a:pPr>
            <a:r>
              <a:rPr lang="en-US" altLang="zh-CN" sz="1200" dirty="0" err="1">
                <a:solidFill>
                  <a:schemeClr val="bg1"/>
                </a:solidFill>
              </a:rPr>
              <a:t>UnityXR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28600" indent="-228600">
              <a:buAutoNum type="arabicPeriod"/>
            </a:pPr>
            <a:r>
              <a:rPr lang="en-US" altLang="zh-CN" sz="1200" dirty="0" err="1">
                <a:solidFill>
                  <a:schemeClr val="bg1"/>
                </a:solidFill>
              </a:rPr>
              <a:t>EasyAR</a:t>
            </a:r>
            <a:endParaRPr lang="en-US" altLang="zh-CN" sz="1200" dirty="0">
              <a:solidFill>
                <a:schemeClr val="bg1"/>
              </a:solidFill>
            </a:endParaRPr>
          </a:p>
          <a:p>
            <a:r>
              <a:rPr lang="en-US" altLang="zh-CN" sz="12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616F0A8-75BF-904F-988F-AE8C1DD14C96}"/>
              </a:ext>
            </a:extLst>
          </p:cNvPr>
          <p:cNvSpPr txBox="1"/>
          <p:nvPr/>
        </p:nvSpPr>
        <p:spPr>
          <a:xfrm>
            <a:off x="8369674" y="5246424"/>
            <a:ext cx="1527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知识储备</a:t>
            </a:r>
            <a:r>
              <a:rPr lang="en-US" altLang="zh-CN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-21</a:t>
            </a:r>
            <a:r>
              <a:rPr lang="zh-CN" altLang="en-US" sz="1600" b="1" dirty="0">
                <a:solidFill>
                  <a:srgbClr val="FFFFFF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 篇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2F9810E3-8DA1-2045-A469-E0F57AC8E342}"/>
              </a:ext>
            </a:extLst>
          </p:cNvPr>
          <p:cNvSpPr/>
          <p:nvPr/>
        </p:nvSpPr>
        <p:spPr>
          <a:xfrm>
            <a:off x="4394468" y="3545740"/>
            <a:ext cx="30153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bg1"/>
                </a:solidFill>
              </a:rPr>
              <a:t>问题排查信息获取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bg1"/>
                </a:solidFill>
              </a:rPr>
              <a:t>应用安装问题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bg1"/>
                </a:solidFill>
              </a:rPr>
              <a:t>常见问题处理集锦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bg1"/>
                </a:solidFill>
              </a:rPr>
              <a:t>常见询问问题</a:t>
            </a:r>
            <a:endParaRPr lang="en-US" altLang="zh-CN" sz="1200" dirty="0">
              <a:solidFill>
                <a:schemeClr val="bg1"/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bg1"/>
                </a:solidFill>
              </a:rPr>
              <a:t>应用商店版本迭代</a:t>
            </a:r>
            <a:endParaRPr lang="en-US" altLang="zh-CN" sz="1200" dirty="0">
              <a:solidFill>
                <a:schemeClr val="bg1"/>
              </a:solidFill>
            </a:endParaRPr>
          </a:p>
          <a:p>
            <a:r>
              <a:rPr lang="en-US" altLang="zh-CN" sz="1200" dirty="0">
                <a:solidFill>
                  <a:schemeClr val="bg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31928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2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7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8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9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8" grpId="0"/>
      <p:bldP spid="15" grpId="0" animBg="1"/>
      <p:bldP spid="15" grpId="1" animBg="1"/>
      <p:bldP spid="17" grpId="0"/>
      <p:bldP spid="18" grpId="0" animBg="1"/>
      <p:bldP spid="18" grpId="1" animBg="1"/>
      <p:bldP spid="19" grpId="0"/>
      <p:bldP spid="20" grpId="0"/>
      <p:bldP spid="13" grpId="0" animBg="1"/>
      <p:bldP spid="13" grpId="1" animBg="1"/>
      <p:bldP spid="14" grpId="0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3" grpId="0" animBg="1"/>
      <p:bldP spid="33" grpId="1" animBg="1"/>
      <p:bldP spid="34" grpId="0"/>
      <p:bldP spid="35" grpId="0"/>
      <p:bldP spid="36" grpId="0" animBg="1"/>
      <p:bldP spid="36" grpId="1" animBg="1"/>
      <p:bldP spid="37" grpId="0"/>
      <p:bldP spid="38" grpId="0"/>
      <p:bldP spid="39" grpId="0" animBg="1"/>
      <p:bldP spid="39" grpId="1" animBg="1"/>
      <p:bldP spid="40" grpId="0"/>
      <p:bldP spid="41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3352" y="460623"/>
            <a:ext cx="10515600" cy="543594"/>
          </a:xfrm>
        </p:spPr>
        <p:txBody>
          <a:bodyPr/>
          <a:lstStyle/>
          <a:p>
            <a:r>
              <a:rPr lang="zh-CN" altLang="en-US" dirty="0"/>
              <a:t>工作内容</a:t>
            </a:r>
            <a:r>
              <a:rPr lang="en-US" altLang="zh-CN" dirty="0"/>
              <a:t>-</a:t>
            </a:r>
            <a:r>
              <a:rPr lang="zh-CN" altLang="en-US" dirty="0"/>
              <a:t>工具使用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278B122C-2B71-0148-837F-A6572DC17334}"/>
              </a:ext>
            </a:extLst>
          </p:cNvPr>
          <p:cNvSpPr/>
          <p:nvPr/>
        </p:nvSpPr>
        <p:spPr>
          <a:xfrm>
            <a:off x="510071" y="1422140"/>
            <a:ext cx="3499044" cy="1948801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 dirty="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C33C1DD-DA56-F74E-9283-755EBDE3E305}"/>
              </a:ext>
            </a:extLst>
          </p:cNvPr>
          <p:cNvSpPr/>
          <p:nvPr/>
        </p:nvSpPr>
        <p:spPr>
          <a:xfrm>
            <a:off x="611426" y="1985946"/>
            <a:ext cx="30153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设备埋点信息查询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安装成功率统计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功能使用情况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用户问题确认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9264168-5B66-DC42-9C58-9C833D70C123}"/>
              </a:ext>
            </a:extLst>
          </p:cNvPr>
          <p:cNvSpPr txBox="1"/>
          <p:nvPr/>
        </p:nvSpPr>
        <p:spPr>
          <a:xfrm>
            <a:off x="611426" y="1583380"/>
            <a:ext cx="1509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 err="1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Odps</a:t>
            </a:r>
            <a:r>
              <a:rPr lang="en-US" altLang="zh-CN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-</a:t>
            </a:r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数据查询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F569CBC1-C2A0-7A4F-8A06-A44761745AC7}"/>
              </a:ext>
            </a:extLst>
          </p:cNvPr>
          <p:cNvSpPr/>
          <p:nvPr/>
        </p:nvSpPr>
        <p:spPr>
          <a:xfrm>
            <a:off x="4447218" y="1422140"/>
            <a:ext cx="3499044" cy="1948801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 dirty="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DBFB39B-B49F-794F-B044-AAE762EA1E01}"/>
              </a:ext>
            </a:extLst>
          </p:cNvPr>
          <p:cNvSpPr/>
          <p:nvPr/>
        </p:nvSpPr>
        <p:spPr>
          <a:xfrm>
            <a:off x="4548573" y="1985946"/>
            <a:ext cx="30153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设备投放的查看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预装投放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应用市场投放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语音直达配置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1863775-0DA4-DA4A-BC52-4059F577816D}"/>
              </a:ext>
            </a:extLst>
          </p:cNvPr>
          <p:cNvSpPr txBox="1"/>
          <p:nvPr/>
        </p:nvSpPr>
        <p:spPr>
          <a:xfrm>
            <a:off x="4548573" y="158338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天枢平台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B4B54201-F328-5848-B168-09B52D827B5F}"/>
              </a:ext>
            </a:extLst>
          </p:cNvPr>
          <p:cNvSpPr/>
          <p:nvPr/>
        </p:nvSpPr>
        <p:spPr>
          <a:xfrm>
            <a:off x="8256240" y="1395489"/>
            <a:ext cx="3499044" cy="1948801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 dirty="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CDFF37E-6471-8A47-BFB6-5F3079255BDA}"/>
              </a:ext>
            </a:extLst>
          </p:cNvPr>
          <p:cNvSpPr/>
          <p:nvPr/>
        </p:nvSpPr>
        <p:spPr>
          <a:xfrm>
            <a:off x="8357595" y="1959295"/>
            <a:ext cx="30153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单台设备安装应用情况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应用版本分布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单台设备内存、系统情况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应用 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crash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 快速查询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BD88ECF-C56F-C44D-8EEB-7CDA7A6A060A}"/>
              </a:ext>
            </a:extLst>
          </p:cNvPr>
          <p:cNvSpPr txBox="1"/>
          <p:nvPr/>
        </p:nvSpPr>
        <p:spPr>
          <a:xfrm>
            <a:off x="8357595" y="155672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守望台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9BE45E7E-511C-FF42-AB46-5BF0AE3D8D35}"/>
              </a:ext>
            </a:extLst>
          </p:cNvPr>
          <p:cNvSpPr/>
          <p:nvPr/>
        </p:nvSpPr>
        <p:spPr>
          <a:xfrm>
            <a:off x="510071" y="4077072"/>
            <a:ext cx="3499044" cy="1948801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 dirty="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C654DB5-6696-DC47-8B44-140DAB421C13}"/>
              </a:ext>
            </a:extLst>
          </p:cNvPr>
          <p:cNvSpPr/>
          <p:nvPr/>
        </p:nvSpPr>
        <p:spPr>
          <a:xfrm>
            <a:off x="611426" y="4640878"/>
            <a:ext cx="30153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UT 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日志查询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调用链路日志查询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语音交互日志查询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8094174-7393-C444-9893-D2ACB4E2F150}"/>
              </a:ext>
            </a:extLst>
          </p:cNvPr>
          <p:cNvSpPr txBox="1"/>
          <p:nvPr/>
        </p:nvSpPr>
        <p:spPr>
          <a:xfrm>
            <a:off x="611426" y="4238312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百宝箱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0A1FB33D-979B-0548-9C2C-D0B054A8A6A1}"/>
              </a:ext>
            </a:extLst>
          </p:cNvPr>
          <p:cNvSpPr/>
          <p:nvPr/>
        </p:nvSpPr>
        <p:spPr>
          <a:xfrm>
            <a:off x="4449096" y="4077072"/>
            <a:ext cx="3499044" cy="1948801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 dirty="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4F2C732-AD5A-8648-8041-5454BC243229}"/>
              </a:ext>
            </a:extLst>
          </p:cNvPr>
          <p:cNvSpPr/>
          <p:nvPr/>
        </p:nvSpPr>
        <p:spPr>
          <a:xfrm>
            <a:off x="4550451" y="4640878"/>
            <a:ext cx="30153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应用信息查询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设备语音技能查询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设备信息查询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空间清理配置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0F91157-6A66-0F44-BEEE-BCFFB38F4ACE}"/>
              </a:ext>
            </a:extLst>
          </p:cNvPr>
          <p:cNvSpPr txBox="1"/>
          <p:nvPr/>
        </p:nvSpPr>
        <p:spPr>
          <a:xfrm>
            <a:off x="4550451" y="423831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技能平台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D8FD6BEE-23E9-5643-AC7F-3DB0634841EB}"/>
              </a:ext>
            </a:extLst>
          </p:cNvPr>
          <p:cNvSpPr/>
          <p:nvPr/>
        </p:nvSpPr>
        <p:spPr>
          <a:xfrm>
            <a:off x="8256240" y="4077072"/>
            <a:ext cx="3499044" cy="1948801"/>
          </a:xfrm>
          <a:prstGeom prst="roundRect">
            <a:avLst>
              <a:gd name="adj" fmla="val 2782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 dirty="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9975829-2332-3546-A0F5-611C849A4DFD}"/>
              </a:ext>
            </a:extLst>
          </p:cNvPr>
          <p:cNvSpPr/>
          <p:nvPr/>
        </p:nvSpPr>
        <p:spPr>
          <a:xfrm>
            <a:off x="8357595" y="4640878"/>
            <a:ext cx="30153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</a:rPr>
              <a:t>Itrace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-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线上版本异常查询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积木台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-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设备信息查询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远程诊断系统</a:t>
            </a: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-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联调问题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Jenkins-</a:t>
            </a:r>
            <a:r>
              <a:rPr lang="en-US" altLang="zh-CN" sz="1200" dirty="0" err="1">
                <a:solidFill>
                  <a:schemeClr val="accent1">
                    <a:lumMod val="75000"/>
                  </a:schemeClr>
                </a:solidFill>
              </a:rPr>
              <a:t>apk</a:t>
            </a:r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签名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228600" indent="-228600">
              <a:buAutoNum type="arabicPeriod"/>
            </a:pP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43D9A59-52C0-1348-A0C6-437B1DC2D22A}"/>
              </a:ext>
            </a:extLst>
          </p:cNvPr>
          <p:cNvSpPr txBox="1"/>
          <p:nvPr/>
        </p:nvSpPr>
        <p:spPr>
          <a:xfrm>
            <a:off x="8357595" y="4238312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accent1">
                    <a:lumMod val="7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其他</a:t>
            </a:r>
          </a:p>
        </p:txBody>
      </p:sp>
    </p:spTree>
    <p:extLst>
      <p:ext uri="{BB962C8B-B14F-4D97-AF65-F5344CB8AC3E}">
        <p14:creationId xmlns:p14="http://schemas.microsoft.com/office/powerpoint/2010/main" val="2657721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3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4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5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5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602 -3.7037E-7 L -3.54167E-6 -3.7037E-7 " pathEditMode="relative" rAng="0" ptsTypes="AA">
                                      <p:cBhvr>
                                        <p:cTn id="6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6" grpId="0"/>
      <p:bldP spid="7" grpId="0" animBg="1"/>
      <p:bldP spid="7" grpId="1" animBg="1"/>
      <p:bldP spid="8" grpId="0"/>
      <p:bldP spid="9" grpId="0"/>
      <p:bldP spid="10" grpId="0" animBg="1"/>
      <p:bldP spid="10" grpId="1" animBg="1"/>
      <p:bldP spid="11" grpId="0"/>
      <p:bldP spid="12" grpId="0"/>
      <p:bldP spid="13" grpId="0" animBg="1"/>
      <p:bldP spid="13" grpId="1" animBg="1"/>
      <p:bldP spid="14" grpId="0"/>
      <p:bldP spid="15" grpId="0"/>
      <p:bldP spid="16" grpId="0" animBg="1"/>
      <p:bldP spid="16" grpId="1" animBg="1"/>
      <p:bldP spid="17" grpId="0"/>
      <p:bldP spid="18" grpId="0"/>
      <p:bldP spid="19" grpId="0" animBg="1"/>
      <p:bldP spid="19" grpId="1" animBg="1"/>
      <p:bldP spid="20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r>
              <a:rPr lang="en-US" altLang="zh-CN" sz="2800" dirty="0"/>
              <a:t>/</a:t>
            </a:r>
            <a:r>
              <a:rPr lang="zh-CN" altLang="en-US" sz="2800" dirty="0"/>
              <a:t>感谢聆听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--------- Q&amp;A Section --------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194954"/>
      </p:ext>
    </p:extLst>
  </p:cSld>
  <p:clrMapOvr>
    <a:masterClrMapping/>
  </p:clrMapOvr>
</p:sld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xiaomin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b="1" dirty="0">
            <a:solidFill>
              <a:srgbClr val="FFFFFF"/>
            </a:solidFill>
          </a:defRPr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b="1" dirty="0">
            <a:solidFill>
              <a:schemeClr val="tx1">
                <a:lumMod val="75000"/>
                <a:lumOff val="25000"/>
              </a:schemeClr>
            </a:solidFill>
            <a:latin typeface="+mn-ea"/>
            <a:ea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138523</TotalTime>
  <Words>983</Words>
  <Application>Microsoft Macintosh PowerPoint</Application>
  <PresentationFormat>宽屏</PresentationFormat>
  <Paragraphs>211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等线</vt:lpstr>
      <vt:lpstr>方正兰亭超细黑简体</vt:lpstr>
      <vt:lpstr>微软雅黑</vt:lpstr>
      <vt:lpstr>Bebas</vt:lpstr>
      <vt:lpstr>Arial</vt:lpstr>
      <vt:lpstr>Calibri</vt:lpstr>
      <vt:lpstr>Wingdings</vt:lpstr>
      <vt:lpstr>1_自定义设计方案</vt:lpstr>
      <vt:lpstr>FY22-S2 述职报告</vt:lpstr>
      <vt:lpstr>工作内容</vt:lpstr>
      <vt:lpstr>工作内容-儿童公版优化</vt:lpstr>
      <vt:lpstr>工作内容-打开应用商店优化</vt:lpstr>
      <vt:lpstr>工作内容-应用商店优化</vt:lpstr>
      <vt:lpstr>工作内容-AR</vt:lpstr>
      <vt:lpstr>工作内容-文档沉淀</vt:lpstr>
      <vt:lpstr>工作内容-工具使用</vt:lpstr>
      <vt:lpstr>THANKS/感谢聆听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数据仓库规划</dc:title>
  <dc:subject>DW</dc:subject>
  <dc:creator>邓中华</dc:creator>
  <cp:lastModifiedBy>Microsoft Office User</cp:lastModifiedBy>
  <cp:revision>8187</cp:revision>
  <cp:lastPrinted>2016-05-09T08:44:23Z</cp:lastPrinted>
  <dcterms:modified xsi:type="dcterms:W3CDTF">2022-02-21T11:12:03Z</dcterms:modified>
</cp:coreProperties>
</file>